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4.xml" ContentType="application/vnd.openxmlformats-officedocument.theme+xml"/>
  <Override PartName="/ppt/slideLayouts/slideLayout9.xml" ContentType="application/vnd.openxmlformats-officedocument.presentationml.slideLayout+xml"/>
  <Override PartName="/ppt/theme/theme5.xml" ContentType="application/vnd.openxmlformats-officedocument.theme+xml"/>
  <Override PartName="/ppt/slideLayouts/slideLayout10.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36"/>
  </p:notesMasterIdLst>
  <p:handoutMasterIdLst>
    <p:handoutMasterId r:id="rId37"/>
  </p:handoutMasterIdLst>
  <p:sldIdLst>
    <p:sldId id="1779" r:id="rId7"/>
    <p:sldId id="739" r:id="rId8"/>
    <p:sldId id="1944" r:id="rId9"/>
    <p:sldId id="1967" r:id="rId10"/>
    <p:sldId id="1968" r:id="rId11"/>
    <p:sldId id="1946" r:id="rId12"/>
    <p:sldId id="1947" r:id="rId13"/>
    <p:sldId id="1948" r:id="rId14"/>
    <p:sldId id="2015" r:id="rId15"/>
    <p:sldId id="1963" r:id="rId16"/>
    <p:sldId id="2018" r:id="rId17"/>
    <p:sldId id="2023" r:id="rId18"/>
    <p:sldId id="1949" r:id="rId19"/>
    <p:sldId id="2024" r:id="rId20"/>
    <p:sldId id="2021" r:id="rId21"/>
    <p:sldId id="1950" r:id="rId22"/>
    <p:sldId id="1965" r:id="rId23"/>
    <p:sldId id="1951" r:id="rId24"/>
    <p:sldId id="1953" r:id="rId25"/>
    <p:sldId id="1982" r:id="rId26"/>
    <p:sldId id="2026" r:id="rId27"/>
    <p:sldId id="2025" r:id="rId28"/>
    <p:sldId id="1978" r:id="rId29"/>
    <p:sldId id="2027" r:id="rId30"/>
    <p:sldId id="1979" r:id="rId31"/>
    <p:sldId id="1966" r:id="rId32"/>
    <p:sldId id="2028" r:id="rId33"/>
    <p:sldId id="2029" r:id="rId34"/>
    <p:sldId id="680" r:id="rId35"/>
  </p:sldIdLst>
  <p:sldSz cx="12196763" cy="6858000"/>
  <p:notesSz cx="6805613" cy="9939338"/>
  <p:custDataLst>
    <p:tags r:id="rId38"/>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FA00"/>
    <a:srgbClr val="374154"/>
    <a:srgbClr val="59595A"/>
    <a:srgbClr val="FFFFFF"/>
    <a:srgbClr val="6FC4F7"/>
    <a:srgbClr val="FFC000"/>
    <a:srgbClr val="F78898"/>
    <a:srgbClr val="34393C"/>
    <a:srgbClr val="384056"/>
    <a:srgbClr val="0078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浅色样式 1 - 强调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浅色样式 1 - 强调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35758FB7-9AC5-4552-8A53-C91805E547FA}" styleName="主题样式 1 - 强调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2DE63D5-997A-4646-A377-4702673A728D}" styleName="浅色样式 2 - 强调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中度样式 1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561" autoAdjust="0"/>
    <p:restoredTop sz="96291" autoAdjust="0"/>
  </p:normalViewPr>
  <p:slideViewPr>
    <p:cSldViewPr showGuides="1">
      <p:cViewPr varScale="1">
        <p:scale>
          <a:sx n="116" d="100"/>
          <a:sy n="116" d="100"/>
        </p:scale>
        <p:origin x="216" y="328"/>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88" d="100"/>
          <a:sy n="88" d="100"/>
        </p:scale>
        <p:origin x="3888" y="192"/>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presProps" Target="presProps.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1.tiff>
</file>

<file path=ppt/media/image12.tiff>
</file>

<file path=ppt/media/image13.png>
</file>

<file path=ppt/media/image15.gif>
</file>

<file path=ppt/media/image16.tiff>
</file>

<file path=ppt/media/image17.png>
</file>

<file path=ppt/media/image18.tiff>
</file>

<file path=ppt/media/image19.tiff>
</file>

<file path=ppt/media/image2.jpg>
</file>

<file path=ppt/media/image20.tiff>
</file>

<file path=ppt/media/image21.tiff>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2022/12/4</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29</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29</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8067034" cy="2207832"/>
          </a:xfrm>
          <a:prstGeom prst="rect">
            <a:avLst/>
          </a:prstGeom>
        </p:spPr>
        <p:txBody>
          <a:bodyPr anchor="ctr"/>
          <a:lstStyle>
            <a:lvl1pPr>
              <a:lnSpc>
                <a:spcPct val="100000"/>
              </a:lnSpc>
              <a:defRPr sz="9600">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53178" y="4797152"/>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32582728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731329" cy="589190"/>
          </a:xfrm>
          <a:prstGeom prst="rect">
            <a:avLst/>
          </a:prstGeom>
        </p:spPr>
        <p:txBody>
          <a:bodyP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84784"/>
            <a:ext cx="10731328"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C00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5" y="679570"/>
            <a:ext cx="10963473" cy="589190"/>
          </a:xfrm>
          <a:prstGeom prst="rect">
            <a:avLst/>
          </a:prstGeom>
        </p:spPr>
        <p:txBody>
          <a:bodyPr/>
          <a:lstStyle>
            <a:lvl1pPr>
              <a:defRPr kumimoji="0" lang="zh-CN" altLang="en-US" sz="2800" b="1" i="0" u="none" strike="noStrike" kern="0" cap="none" spc="0" normalizeH="0" baseline="0" dirty="0">
                <a:ln>
                  <a:noFill/>
                </a:ln>
                <a:solidFill>
                  <a:srgbClr val="C00000"/>
                </a:solidFill>
                <a:effectLst/>
                <a:uLnTx/>
                <a:uFillTx/>
                <a:latin typeface="Futura Medium" panose="020B0602020204020303" pitchFamily="34" charset="-79"/>
                <a:ea typeface="微软雅黑" pitchFamily="34" charset="-122"/>
                <a:cs typeface="Futura Medium" panose="020B0602020204020303" pitchFamily="34" charset="-79"/>
              </a:defRPr>
            </a:lvl1pPr>
          </a:lstStyle>
          <a:p>
            <a:r>
              <a:rPr lang="zh-CN" altLang="en-US" dirty="0"/>
              <a:t>单击此处编辑母版标题样式</a:t>
            </a:r>
          </a:p>
        </p:txBody>
      </p:sp>
      <p:sp>
        <p:nvSpPr>
          <p:cNvPr id="3" name="内容占位符 2"/>
          <p:cNvSpPr>
            <a:spLocks noGrp="1"/>
          </p:cNvSpPr>
          <p:nvPr>
            <p:ph sz="half" idx="1"/>
          </p:nvPr>
        </p:nvSpPr>
        <p:spPr>
          <a:xfrm>
            <a:off x="623635" y="1412776"/>
            <a:ext cx="10963473" cy="4608512"/>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963473" cy="589190"/>
          </a:xfrm>
          <a:prstGeom prst="rect">
            <a:avLst/>
          </a:prstGeom>
        </p:spPr>
        <p:txBody>
          <a:bodyPr anchor="ctr"/>
          <a:lstStyle>
            <a:lvl1pPr>
              <a:defRPr kumimoji="0" lang="zh-CN" altLang="en-US" sz="2800" b="1" i="0" u="none" strike="noStrike" kern="0" cap="none" spc="0" normalizeH="0" baseline="0" dirty="0">
                <a:ln>
                  <a:noFill/>
                </a:ln>
                <a:solidFill>
                  <a:srgbClr val="C00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95552"/>
            <a:ext cx="5290949"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495552"/>
            <a:ext cx="5290949" cy="4525736"/>
          </a:xfrm>
          <a:prstGeom prst="rect">
            <a:avLst/>
          </a:prstGeom>
          <a:noFill/>
        </p:spPr>
        <p:txBody>
          <a:bodyPr/>
          <a:lstStyle>
            <a:lvl1pPr marL="239106" indent="-239106">
              <a:lnSpc>
                <a:spcPct val="120000"/>
              </a:lnSpc>
              <a:spcBef>
                <a:spcPts val="0"/>
              </a:spcBef>
              <a:buClr>
                <a:schemeClr val="accent2">
                  <a:lumMod val="90000"/>
                </a:schemeClr>
              </a:buClr>
              <a:defRPr sz="2000" b="0">
                <a:solidFill>
                  <a:srgbClr val="374154"/>
                </a:solidFill>
                <a:latin typeface="微软雅黑" panose="020B0503020204020204" pitchFamily="34" charset="-122"/>
                <a:ea typeface="微软雅黑" panose="020B0503020204020204" pitchFamily="34" charset="-122"/>
              </a:defRPr>
            </a:lvl1pPr>
            <a:lvl2pPr marL="476096" indent="-236990">
              <a:lnSpc>
                <a:spcPct val="120000"/>
              </a:lnSpc>
              <a:spcBef>
                <a:spcPts val="0"/>
              </a:spcBef>
              <a:buClr>
                <a:schemeClr val="accent2">
                  <a:lumMod val="75000"/>
                </a:schemeClr>
              </a:buClr>
              <a:buFont typeface="Arial" panose="020B0604020202020204" pitchFamily="34" charset="0"/>
              <a:buChar char="◦"/>
              <a:defRPr sz="1866">
                <a:solidFill>
                  <a:srgbClr val="374154"/>
                </a:solidFill>
                <a:latin typeface="微软雅黑" panose="020B0503020204020204" pitchFamily="34" charset="-122"/>
                <a:ea typeface="微软雅黑" panose="020B0503020204020204" pitchFamily="34" charset="-122"/>
              </a:defRPr>
            </a:lvl2pPr>
            <a:lvl3pPr marL="833696" indent="-236990">
              <a:lnSpc>
                <a:spcPct val="120000"/>
              </a:lnSpc>
              <a:spcBef>
                <a:spcPts val="0"/>
              </a:spcBef>
              <a:buClr>
                <a:schemeClr val="accent2">
                  <a:lumMod val="90000"/>
                </a:schemeClr>
              </a:buClr>
              <a:buFontTx/>
              <a:buChar char="-"/>
              <a:defRPr sz="1599">
                <a:solidFill>
                  <a:srgbClr val="374154"/>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844424178"/>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3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679570"/>
            <a:ext cx="10731329" cy="589190"/>
          </a:xfrm>
          <a:prstGeom prst="rect">
            <a:avLst/>
          </a:prstGeom>
        </p:spPr>
        <p:txBody>
          <a:bodyPr/>
          <a:lstStyle>
            <a:lvl1pPr>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484784"/>
            <a:ext cx="10731328" cy="4525736"/>
          </a:xfrm>
          <a:prstGeom prst="rect">
            <a:avLst/>
          </a:prstGeom>
          <a:noFill/>
        </p:spPr>
        <p:txBody>
          <a:bodyPr/>
          <a:lstStyle>
            <a:lvl1pPr marL="239106" marR="0" indent="-239106" algn="l" defTabSz="1218804" rtl="0" eaLnBrk="0" fontAlgn="base" latinLnBrk="0" hangingPunct="0">
              <a:lnSpc>
                <a:spcPct val="120000"/>
              </a:lnSpc>
              <a:spcBef>
                <a:spcPts val="0"/>
              </a:spcBef>
              <a:spcAft>
                <a:spcPct val="0"/>
              </a:spcAft>
              <a:buClr>
                <a:srgbClr val="71B2FF"/>
              </a:buCl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085162445"/>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463546"/>
            <a:ext cx="10963473" cy="589190"/>
          </a:xfrm>
          <a:prstGeom prst="rect">
            <a:avLst/>
          </a:prstGeom>
        </p:spPr>
        <p:txBody>
          <a:bodyPr anchor="ctr"/>
          <a:lstStyle>
            <a:lvl1pPr>
              <a:defRPr sz="28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351536"/>
            <a:ext cx="10757396" cy="4525736"/>
          </a:xfrm>
          <a:prstGeom prst="rect">
            <a:avLst/>
          </a:prstGeom>
        </p:spPr>
        <p:txBody>
          <a:bodyPr/>
          <a:lstStyle>
            <a:lvl1pPr marL="239106" indent="-239106">
              <a:lnSpc>
                <a:spcPct val="150000"/>
              </a:lnSpc>
              <a:spcBef>
                <a:spcPts val="0"/>
              </a:spcBef>
              <a:buClr>
                <a:schemeClr val="accent2">
                  <a:lumMod val="90000"/>
                </a:schemeClr>
              </a:buClr>
              <a:defRPr sz="2000" b="0">
                <a:solidFill>
                  <a:schemeClr val="bg1"/>
                </a:solidFill>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00">
                <a:solidFill>
                  <a:schemeClr val="bg1"/>
                </a:solidFill>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400">
                <a:solidFill>
                  <a:schemeClr val="bg1"/>
                </a:solidFill>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hyperlink" Target="http://www.mindspore.cn/" TargetMode="External"/><Relationship Id="rId4" Type="http://schemas.openxmlformats.org/officeDocument/2006/relationships/hyperlink" Target="http://www.hiascend.com/" TargetMode="Externa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hyperlink" Target="http://www.mindspore.cn/" TargetMode="External"/><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hyperlink" Target="http://www.hiascend.com/" TargetMode="External"/><Relationship Id="rId5" Type="http://schemas.openxmlformats.org/officeDocument/2006/relationships/image" Target="../media/image4.png"/><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hyperlink" Target="http://www.mindspore.cn/" TargetMode="External"/><Relationship Id="rId3" Type="http://schemas.openxmlformats.org/officeDocument/2006/relationships/slideLayout" Target="../slideLayouts/slideLayout5.xml"/><Relationship Id="rId7" Type="http://schemas.openxmlformats.org/officeDocument/2006/relationships/hyperlink" Target="http://www.hiascend.com/" TargetMode="Externa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hyperlink" Target="http://www.mindspore.cn/" TargetMode="External"/><Relationship Id="rId5" Type="http://schemas.openxmlformats.org/officeDocument/2006/relationships/hyperlink" Target="http://www.hiascend.com/" TargetMode="External"/><Relationship Id="rId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hyperlink" Target="http://www.hiascend.com/" TargetMode="External"/><Relationship Id="rId2" Type="http://schemas.openxmlformats.org/officeDocument/2006/relationships/theme" Target="../theme/theme5.xml"/><Relationship Id="rId1" Type="http://schemas.openxmlformats.org/officeDocument/2006/relationships/slideLayout" Target="../slideLayouts/slideLayout9.xml"/><Relationship Id="rId4" Type="http://schemas.openxmlformats.org/officeDocument/2006/relationships/hyperlink" Target="http://www.mindspore.cn/" TargetMode="Externa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www.mindspore.cn/" TargetMode="External"/><Relationship Id="rId2" Type="http://schemas.openxmlformats.org/officeDocument/2006/relationships/theme" Target="../theme/theme6.xml"/><Relationship Id="rId1" Type="http://schemas.openxmlformats.org/officeDocument/2006/relationships/slideLayout" Target="../slideLayouts/slideLayout10.xml"/><Relationship Id="rId6" Type="http://schemas.openxmlformats.org/officeDocument/2006/relationships/hyperlink" Target="http://www.hiascend.com/" TargetMode="External"/><Relationship Id="rId5" Type="http://schemas.openxmlformats.org/officeDocument/2006/relationships/image" Target="../media/image7.png"/><Relationship Id="rId4"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22299"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4">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5">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Ascend</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&amp;</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MindSpore</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0" name="副标题 2">
            <a:extLst>
              <a:ext uri="{FF2B5EF4-FFF2-40B4-BE49-F238E27FC236}">
                <a16:creationId xmlns:a16="http://schemas.microsoft.com/office/drawing/2014/main" id="{A634CC0A-DFBC-A14F-BE2B-B5B3D2F6625A}"/>
              </a:ext>
            </a:extLst>
          </p:cNvPr>
          <p:cNvSpPr txBox="1">
            <a:spLocks/>
          </p:cNvSpPr>
          <p:nvPr userDrawn="1"/>
        </p:nvSpPr>
        <p:spPr bwMode="auto">
          <a:xfrm>
            <a:off x="9939205" y="6309320"/>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5"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289094"/>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Ascend</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&amp;</a:t>
            </a:r>
            <a:r>
              <a:rPr lang="zh-CN" altLang="en-US" sz="1333" b="0" dirty="0">
                <a:solidFill>
                  <a:srgbClr val="FFFFFF">
                    <a:lumMod val="50000"/>
                  </a:srgbClr>
                </a:solidFill>
                <a:latin typeface="微软雅黑" panose="020B0503020204020204" pitchFamily="34" charset="-122"/>
                <a:ea typeface="微软雅黑" panose="020B0503020204020204" pitchFamily="34" charset="-122"/>
              </a:rPr>
              <a:t> </a:t>
            </a:r>
            <a:r>
              <a:rPr lang="en-US" altLang="zh-CN" sz="1333" b="0" dirty="0">
                <a:solidFill>
                  <a:srgbClr val="FFFFFF">
                    <a:lumMod val="50000"/>
                  </a:srgbClr>
                </a:solidFill>
                <a:latin typeface="微软雅黑" panose="020B0503020204020204" pitchFamily="34" charset="-122"/>
                <a:ea typeface="微软雅黑" panose="020B0503020204020204" pitchFamily="34" charset="-122"/>
              </a:rPr>
              <a:t>MindSpore</a:t>
            </a:r>
          </a:p>
        </p:txBody>
      </p:sp>
      <p:pic>
        <p:nvPicPr>
          <p:cNvPr id="1026" name="Picture 2"/>
          <p:cNvPicPr>
            <a:picLocks noChangeAspect="1" noChangeArrowheads="1"/>
          </p:cNvPicPr>
          <p:nvPr userDrawn="1"/>
        </p:nvPicPr>
        <p:blipFill>
          <a:blip r:embed="rId6" cstate="print">
            <a:extLst>
              <a:ext uri="{28A0092B-C50C-407E-A947-70E740481C1C}">
                <a14:useLocalDpi xmlns:a14="http://schemas.microsoft.com/office/drawing/2010/main"/>
              </a:ext>
            </a:extLst>
          </a:blip>
          <a:srcRect/>
          <a:stretch>
            <a:fillRect/>
          </a:stretch>
        </p:blipFill>
        <p:spPr bwMode="auto">
          <a:xfrm>
            <a:off x="143395" y="6237312"/>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4" name="Rectangle 5"/>
          <p:cNvSpPr>
            <a:spLocks noChangeArrowheads="1"/>
          </p:cNvSpPr>
          <p:nvPr userDrawn="1"/>
        </p:nvSpPr>
        <p:spPr bwMode="auto">
          <a:xfrm>
            <a:off x="8493235" y="6362118"/>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
        <p:nvSpPr>
          <p:cNvPr id="85" name="副标题 2">
            <a:extLst>
              <a:ext uri="{FF2B5EF4-FFF2-40B4-BE49-F238E27FC236}">
                <a16:creationId xmlns:a16="http://schemas.microsoft.com/office/drawing/2014/main" id="{9AB308A9-0BE9-714A-B697-9DA5E5382252}"/>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8">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14" r:id="rId1"/>
    <p:sldLayoutId id="2147483905" r:id="rId2"/>
    <p:sldLayoutId id="2147483904" r:id="rId3"/>
  </p:sldLayoutIdLst>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sp>
        <p:nvSpPr>
          <p:cNvPr id="6" name="TextBox 2">
            <a:extLst>
              <a:ext uri="{FF2B5EF4-FFF2-40B4-BE49-F238E27FC236}">
                <a16:creationId xmlns:a16="http://schemas.microsoft.com/office/drawing/2014/main" id="{6785A3D6-1271-D247-9E96-1B376F4BE7BE}"/>
              </a:ext>
            </a:extLst>
          </p:cNvPr>
          <p:cNvSpPr txBox="1"/>
          <p:nvPr userDrawn="1"/>
        </p:nvSpPr>
        <p:spPr>
          <a:xfrm>
            <a:off x="683443" y="6308432"/>
            <a:ext cx="2858305" cy="261354"/>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Ascend &amp;</a:t>
            </a:r>
            <a:r>
              <a:rPr lang="zh-CN" alt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 </a:t>
            </a:r>
            <a:r>
              <a:rPr lang="en-US" sz="1000" baseline="0" dirty="0">
                <a:solidFill>
                  <a:schemeClr val="tx1"/>
                </a:solidFill>
                <a:latin typeface="微软雅黑" panose="020B0503020204020204" pitchFamily="34" charset="-122"/>
                <a:ea typeface="微软雅黑" panose="020B0503020204020204" pitchFamily="34" charset="-122"/>
                <a:cs typeface="Arial" panose="020B0604020202020204" pitchFamily="34" charset="0"/>
              </a:rPr>
              <a:t>MindSpore</a:t>
            </a:r>
            <a:endParaRPr lang="en-US" sz="1000" dirty="0">
              <a:solidFill>
                <a:schemeClr val="tx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409749"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
        <p:nvSpPr>
          <p:cNvPr id="12" name="副标题 2">
            <a:extLst>
              <a:ext uri="{FF2B5EF4-FFF2-40B4-BE49-F238E27FC236}">
                <a16:creationId xmlns:a16="http://schemas.microsoft.com/office/drawing/2014/main" id="{6AC1DEEA-44E7-5A4B-8BAC-917AAEA4F58B}"/>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5">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 id="2147483915" r:id="rId2"/>
    <p:sldLayoutId id="2147483916" r:id="rId3"/>
  </p:sldLayoutIdLst>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sp>
        <p:nvSpPr>
          <p:cNvPr id="8" name="TextBox 2">
            <a:extLst>
              <a:ext uri="{FF2B5EF4-FFF2-40B4-BE49-F238E27FC236}">
                <a16:creationId xmlns:a16="http://schemas.microsoft.com/office/drawing/2014/main" id="{6785A3D6-1271-D247-9E96-1B376F4BE7BE}"/>
              </a:ext>
            </a:extLst>
          </p:cNvPr>
          <p:cNvSpPr txBox="1"/>
          <p:nvPr userDrawn="1"/>
        </p:nvSpPr>
        <p:spPr>
          <a:xfrm>
            <a:off x="575780" y="6308432"/>
            <a:ext cx="2930313" cy="261354"/>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a:t>
            </a:r>
            <a:r>
              <a:rPr lang="en-US" altLang="zh-CN"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Ascend &amp;</a:t>
            </a:r>
            <a:r>
              <a:rPr lang="zh-CN" alt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37409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0" name="副标题 2">
            <a:extLst>
              <a:ext uri="{FF2B5EF4-FFF2-40B4-BE49-F238E27FC236}">
                <a16:creationId xmlns:a16="http://schemas.microsoft.com/office/drawing/2014/main" id="{534B911D-B772-C047-B4A8-784442DDFD32}"/>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solidFill>
                <a:latin typeface="Microsoft YaHei" panose="020B0503020204020204" pitchFamily="34" charset="-122"/>
                <a:ea typeface="Microsoft YaHei" panose="020B0503020204020204" pitchFamily="34" charset="-122"/>
                <a:hlinkClick r:id="rId3">
                  <a:extLst>
                    <a:ext uri="{A12FA001-AC4F-418D-AE19-62706E023703}">
                      <ahyp:hlinkClr xmlns:ahyp="http://schemas.microsoft.com/office/drawing/2018/hyperlinkcolor" val="tx"/>
                    </a:ext>
                  </a:extLst>
                </a:hlinkClick>
              </a:rPr>
              <a:t>www.hiascend.com</a:t>
            </a:r>
            <a:endParaRPr lang="en-US" altLang="zh-CN" sz="1333" b="0" dirty="0">
              <a:solidFill>
                <a:schemeClr val="bg1"/>
              </a:solidFill>
              <a:latin typeface="Microsoft YaHei" panose="020B0503020204020204" pitchFamily="34" charset="-122"/>
              <a:ea typeface="Microsoft YaHei" panose="020B0503020204020204" pitchFamily="34" charset="-122"/>
            </a:endParaRPr>
          </a:p>
          <a:p>
            <a:pPr marL="0" indent="0" algn="ctr">
              <a:buFontTx/>
              <a:buNone/>
              <a:defRPr/>
            </a:pPr>
            <a:r>
              <a:rPr lang="en-US" altLang="zh-CN" sz="1333" b="0" dirty="0">
                <a:solidFill>
                  <a:schemeClr val="bg1"/>
                </a:solidFill>
                <a:latin typeface="Microsoft YaHei" panose="020B0503020204020204" pitchFamily="34" charset="-122"/>
                <a:ea typeface="Microsoft YaHei" panose="020B0503020204020204" pitchFamily="34" charset="-122"/>
                <a:hlinkClick r:id="rId4">
                  <a:extLst>
                    <a:ext uri="{A12FA001-AC4F-418D-AE19-62706E023703}">
                      <ahyp:hlinkClr xmlns:ahyp="http://schemas.microsoft.com/office/drawing/2018/hyperlinkcolor" val="tx"/>
                    </a:ext>
                  </a:extLst>
                </a:hlinkClick>
              </a:rPr>
              <a:t>www.mindspore.cn</a:t>
            </a:r>
            <a:endParaRPr lang="en-US" altLang="zh-CN" sz="1333" b="0" dirty="0">
              <a:solidFill>
                <a:schemeClr val="bg1"/>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6" name="矩形 75"/>
          <p:cNvSpPr/>
          <p:nvPr userDrawn="1"/>
        </p:nvSpPr>
        <p:spPr bwMode="auto">
          <a:xfrm>
            <a:off x="2292125" y="222933"/>
            <a:ext cx="6891755" cy="6446427"/>
          </a:xfrm>
          <a:prstGeom prst="rect">
            <a:avLst/>
          </a:prstGeom>
          <a:blipFill dpi="0" rotWithShape="1">
            <a:blip r:embed="rId3"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995536" y="3909114"/>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4" cstate="print">
            <a:extLst>
              <a:ext uri="{28A0092B-C50C-407E-A947-70E740481C1C}">
                <a14:useLocalDpi xmlns:a14="http://schemas.microsoft.com/office/drawing/2010/main"/>
              </a:ext>
            </a:extLst>
          </a:blip>
          <a:srcRect/>
          <a:stretch>
            <a:fillRect/>
          </a:stretch>
        </p:blipFill>
        <p:spPr bwMode="auto">
          <a:xfrm>
            <a:off x="3595099" y="1095719"/>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5" cstate="print">
            <a:extLst>
              <a:ext uri="{28A0092B-C50C-407E-A947-70E740481C1C}">
                <a14:useLocalDpi xmlns:a14="http://schemas.microsoft.com/office/drawing/2010/main"/>
              </a:ext>
            </a:extLst>
          </a:blip>
          <a:srcRect/>
          <a:stretch>
            <a:fillRect/>
          </a:stretch>
        </p:blipFill>
        <p:spPr bwMode="auto">
          <a:xfrm>
            <a:off x="3420406" y="713271"/>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副标题 2">
            <a:extLst>
              <a:ext uri="{FF2B5EF4-FFF2-40B4-BE49-F238E27FC236}">
                <a16:creationId xmlns:a16="http://schemas.microsoft.com/office/drawing/2014/main" id="{37B817A9-DDF9-C947-809E-CEA56D73EBC6}"/>
              </a:ext>
            </a:extLst>
          </p:cNvPr>
          <p:cNvSpPr txBox="1">
            <a:spLocks/>
          </p:cNvSpPr>
          <p:nvPr userDrawn="1"/>
        </p:nvSpPr>
        <p:spPr bwMode="auto">
          <a:xfrm>
            <a:off x="10098858" y="6289094"/>
            <a:ext cx="1978993"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chemeClr val="bg1">
                    <a:lumMod val="65000"/>
                  </a:schemeClr>
                </a:solidFill>
                <a:latin typeface="+mj-ea"/>
                <a:ea typeface="+mj-ea"/>
                <a:hlinkClick r:id="rId6">
                  <a:extLst>
                    <a:ext uri="{A12FA001-AC4F-418D-AE19-62706E023703}">
                      <ahyp:hlinkClr xmlns:ahyp="http://schemas.microsoft.com/office/drawing/2018/hyperlinkcolor" val="tx"/>
                    </a:ext>
                  </a:extLst>
                </a:hlinkClick>
              </a:rPr>
              <a:t>www.hiascend.com</a:t>
            </a:r>
            <a:endParaRPr lang="en-US" altLang="zh-CN" sz="1333" b="0" dirty="0">
              <a:solidFill>
                <a:schemeClr val="bg1">
                  <a:lumMod val="65000"/>
                </a:schemeClr>
              </a:solidFill>
              <a:latin typeface="+mj-ea"/>
              <a:ea typeface="+mj-ea"/>
            </a:endParaRPr>
          </a:p>
          <a:p>
            <a:pPr marL="0" indent="0" algn="ctr">
              <a:buFontTx/>
              <a:buNone/>
              <a:defRPr/>
            </a:pPr>
            <a:r>
              <a:rPr lang="en-US" altLang="zh-CN" sz="1333" b="0" dirty="0">
                <a:solidFill>
                  <a:schemeClr val="bg1">
                    <a:lumMod val="65000"/>
                  </a:schemeClr>
                </a:solidFill>
                <a:latin typeface="+mj-ea"/>
                <a:ea typeface="+mj-ea"/>
                <a:hlinkClick r:id="rId7">
                  <a:extLst>
                    <a:ext uri="{A12FA001-AC4F-418D-AE19-62706E023703}">
                      <ahyp:hlinkClr xmlns:ahyp="http://schemas.microsoft.com/office/drawing/2018/hyperlinkcolor" val="tx"/>
                    </a:ext>
                  </a:extLst>
                </a:hlinkClick>
              </a:rPr>
              <a:t>www.mindspore.cn</a:t>
            </a:r>
            <a:endParaRPr lang="en-US" altLang="zh-CN" sz="1333" b="0" dirty="0">
              <a:solidFill>
                <a:schemeClr val="bg1">
                  <a:lumMod val="65000"/>
                </a:schemeClr>
              </a:solidFill>
              <a:latin typeface="+mj-ea"/>
              <a:ea typeface="+mj-ea"/>
            </a:endParaRPr>
          </a:p>
        </p:txBody>
      </p:sp>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pytorch/pytorch/tree/master/aten"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gif"/><Relationship Id="rId1" Type="http://schemas.openxmlformats.org/officeDocument/2006/relationships/slideLayout" Target="../slideLayouts/slideLayout6.xml"/><Relationship Id="rId5" Type="http://schemas.openxmlformats.org/officeDocument/2006/relationships/image" Target="../media/image18.tiff"/><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image" Target="../media/image19.tiff"/><Relationship Id="rId1" Type="http://schemas.openxmlformats.org/officeDocument/2006/relationships/slideLayout" Target="../slideLayouts/slideLayout6.xml"/><Relationship Id="rId4" Type="http://schemas.openxmlformats.org/officeDocument/2006/relationships/image" Target="../media/image21.tiff"/></Relationships>
</file>

<file path=ppt/slides/_rels/slide14.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320964" y="693428"/>
            <a:ext cx="4841313" cy="953563"/>
          </a:xfrm>
          <a:noFill/>
        </p:spPr>
        <p:txBody>
          <a:bodyPr anchor="ctr">
            <a:noAutofit/>
          </a:bodyPr>
          <a:lstStyle/>
          <a:p>
            <a:pPr algn="dist"/>
            <a:r>
              <a:rPr lang="en-US" altLang="zh-CN" sz="6600" dirty="0">
                <a:solidFill>
                  <a:schemeClr val="bg1"/>
                </a:solidFill>
                <a:latin typeface="Microsoft YaHei" panose="020B0503020204020204" pitchFamily="34" charset="-122"/>
                <a:ea typeface="Microsoft YaHei" panose="020B0503020204020204" pitchFamily="34" charset="-122"/>
              </a:rPr>
              <a:t>AI</a:t>
            </a:r>
            <a:r>
              <a:rPr lang="zh-CN" altLang="en-US" sz="6600" dirty="0">
                <a:solidFill>
                  <a:schemeClr val="bg1"/>
                </a:solidFill>
                <a:latin typeface="Microsoft YaHei" panose="020B0503020204020204" pitchFamily="34" charset="-122"/>
                <a:ea typeface="Microsoft YaHei" panose="020B0503020204020204" pitchFamily="34" charset="-122"/>
              </a:rPr>
              <a:t>编译器</a:t>
            </a:r>
            <a:r>
              <a:rPr lang="zh-CN" altLang="en-US" sz="4000" dirty="0">
                <a:solidFill>
                  <a:schemeClr val="bg1"/>
                </a:solidFill>
                <a:latin typeface="Microsoft YaHei" panose="020B0503020204020204" pitchFamily="34" charset="-122"/>
                <a:ea typeface="Microsoft YaHei" panose="020B0503020204020204" pitchFamily="34" charset="-122"/>
              </a:rPr>
              <a:t>系列</a:t>
            </a:r>
            <a:endParaRPr lang="zh-CN" altLang="en-US" sz="6600" dirty="0">
              <a:solidFill>
                <a:schemeClr val="bg1"/>
              </a:solidFill>
              <a:latin typeface="Microsoft YaHei" panose="020B0503020204020204" pitchFamily="34" charset="-122"/>
              <a:ea typeface="Microsoft YaHei" panose="020B0503020204020204" pitchFamily="34" charset="-122"/>
            </a:endParaRPr>
          </a:p>
        </p:txBody>
      </p:sp>
      <p:sp>
        <p:nvSpPr>
          <p:cNvPr id="6" name="副标题 2">
            <a:extLst>
              <a:ext uri="{FF2B5EF4-FFF2-40B4-BE49-F238E27FC236}">
                <a16:creationId xmlns:a16="http://schemas.microsoft.com/office/drawing/2014/main" id="{CFF1FABF-8BDE-C54A-A9C6-18A81E72C433}"/>
              </a:ext>
            </a:extLst>
          </p:cNvPr>
          <p:cNvSpPr>
            <a:spLocks noGrp="1"/>
          </p:cNvSpPr>
          <p:nvPr>
            <p:ph type="subTitle" idx="1"/>
          </p:nvPr>
        </p:nvSpPr>
        <p:spPr>
          <a:xfrm>
            <a:off x="1345853" y="3896673"/>
            <a:ext cx="2116161" cy="720081"/>
          </a:xfrm>
        </p:spPr>
        <p:txBody>
          <a:bodyPr anchor="ctr"/>
          <a:lstStyle/>
          <a:p>
            <a:pPr>
              <a:lnSpc>
                <a:spcPct val="100000"/>
              </a:lnSpc>
            </a:pPr>
            <a:r>
              <a:rPr lang="en-US" altLang="zh-CN" sz="6600" b="1" dirty="0">
                <a:solidFill>
                  <a:schemeClr val="bg1"/>
                </a:solidFill>
                <a:latin typeface="GEETYPE-SkyGB-Flash Reguar" panose="02010604000000000000" pitchFamily="2" charset="-122"/>
                <a:ea typeface="GEETYPE-SkyGB-Flash Reguar" panose="02010604000000000000" pitchFamily="2" charset="-122"/>
              </a:rPr>
              <a:t>ZOMI</a:t>
            </a:r>
            <a:endParaRPr lang="zh-CN" altLang="en-US" sz="6600" b="1" dirty="0">
              <a:solidFill>
                <a:schemeClr val="bg1"/>
              </a:solidFill>
              <a:latin typeface="GEETYPE-SkyGB-Flash Reguar" panose="02010604000000000000" pitchFamily="2" charset="-122"/>
              <a:ea typeface="GEETYPE-SkyGB-Flash Reguar" panose="02010604000000000000" pitchFamily="2" charset="-122"/>
            </a:endParaRPr>
          </a:p>
        </p:txBody>
      </p:sp>
      <p:pic>
        <p:nvPicPr>
          <p:cNvPr id="7" name="图片 6">
            <a:extLst>
              <a:ext uri="{FF2B5EF4-FFF2-40B4-BE49-F238E27FC236}">
                <a16:creationId xmlns:a16="http://schemas.microsoft.com/office/drawing/2014/main" id="{9881655E-97A6-F947-8F72-F4046D85542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53765" y="3896673"/>
            <a:ext cx="636527" cy="636527"/>
          </a:xfrm>
          <a:prstGeom prst="ellipse">
            <a:avLst/>
          </a:prstGeom>
          <a:ln w="28575" cap="rnd">
            <a:solidFill>
              <a:schemeClr val="bg1"/>
            </a:solidFill>
            <a:prstDash val="solid"/>
          </a:ln>
          <a:effectLst/>
        </p:spPr>
      </p:pic>
      <p:sp>
        <p:nvSpPr>
          <p:cNvPr id="8" name="标题 1">
            <a:extLst>
              <a:ext uri="{FF2B5EF4-FFF2-40B4-BE49-F238E27FC236}">
                <a16:creationId xmlns:a16="http://schemas.microsoft.com/office/drawing/2014/main" id="{E86395C9-D3A3-F743-9A37-107A71540301}"/>
              </a:ext>
            </a:extLst>
          </p:cNvPr>
          <p:cNvSpPr txBox="1">
            <a:spLocks/>
          </p:cNvSpPr>
          <p:nvPr/>
        </p:nvSpPr>
        <p:spPr>
          <a:xfrm>
            <a:off x="337741" y="1772816"/>
            <a:ext cx="10657184" cy="1872208"/>
          </a:xfrm>
          <a:prstGeom prst="rect">
            <a:avLst/>
          </a:prstGeom>
          <a:gradFill flip="none" rotWithShape="1">
            <a:gsLst>
              <a:gs pos="30000">
                <a:schemeClr val="bg1">
                  <a:alpha val="0"/>
                </a:schemeClr>
              </a:gs>
              <a:gs pos="63000">
                <a:schemeClr val="bg1">
                  <a:alpha val="32000"/>
                </a:schemeClr>
              </a:gs>
              <a:gs pos="100000">
                <a:srgbClr val="6FC4F7"/>
              </a:gs>
            </a:gsLst>
            <a:lin ang="0" scaled="0"/>
            <a:tileRect/>
          </a:gradFill>
          <a:ln>
            <a:noFill/>
          </a:ln>
        </p:spPr>
        <p:txBody>
          <a:bodyPr anchor="ctr">
            <a:noAutofit/>
          </a:bodyPr>
          <a:lst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a:lstStyle>
          <a:p>
            <a:r>
              <a:rPr lang="en-US" altLang="zh-CN" sz="960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rPr>
              <a:t>AI</a:t>
            </a:r>
            <a:r>
              <a:rPr lang="zh-CN" altLang="en-US" sz="9600" kern="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rPr>
              <a:t> 编译器架构发展</a:t>
            </a:r>
            <a:endParaRPr lang="en-US" altLang="zh-CN" sz="9600" dirty="0">
              <a:solidFill>
                <a:schemeClr val="bg1"/>
              </a:solidFill>
              <a:latin typeface="Microsoft YaHei" panose="020B0503020204020204" pitchFamily="34" charset="-122"/>
              <a:ea typeface="Microsoft YaHei" panose="020B0503020204020204" pitchFamily="34" charset="-122"/>
              <a:cs typeface="Futura Medium" panose="020B0602020204020303" pitchFamily="34" charset="-79"/>
            </a:endParaRPr>
          </a:p>
        </p:txBody>
      </p:sp>
    </p:spTree>
    <p:extLst>
      <p:ext uri="{BB962C8B-B14F-4D97-AF65-F5344CB8AC3E}">
        <p14:creationId xmlns:p14="http://schemas.microsoft.com/office/powerpoint/2010/main" val="33443603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BC18C20-6F33-3D4B-959E-3077B7AB538D}"/>
              </a:ext>
            </a:extLst>
          </p:cNvPr>
          <p:cNvSpPr>
            <a:spLocks noGrp="1"/>
          </p:cNvSpPr>
          <p:nvPr>
            <p:ph type="title"/>
          </p:nvPr>
        </p:nvSpPr>
        <p:spPr/>
        <p:txBody>
          <a:bodyPr/>
          <a:lstStyle/>
          <a:p>
            <a:r>
              <a:rPr kumimoji="1" lang="en-US" altLang="zh-CN" b="0" dirty="0"/>
              <a:t>development history:</a:t>
            </a:r>
            <a:r>
              <a:rPr kumimoji="1" lang="zh-CN" altLang="en-US" b="0" dirty="0"/>
              <a:t> </a:t>
            </a:r>
            <a:r>
              <a:rPr kumimoji="1" lang="en-US" altLang="zh-CN" b="0" dirty="0"/>
              <a:t>Stage</a:t>
            </a:r>
            <a:r>
              <a:rPr kumimoji="1" lang="zh-CN" altLang="en-US" b="0" dirty="0"/>
              <a:t> </a:t>
            </a:r>
            <a:r>
              <a:rPr kumimoji="1" lang="en-US" altLang="zh-CN" b="0" dirty="0"/>
              <a:t>I</a:t>
            </a:r>
            <a:r>
              <a:rPr kumimoji="1" lang="zh-CN" altLang="en-US" b="0" dirty="0"/>
              <a:t> </a:t>
            </a:r>
            <a:r>
              <a:rPr lang="zh-CN" altLang="en-US" b="0" dirty="0"/>
              <a:t>朴素的</a:t>
            </a:r>
            <a:r>
              <a:rPr lang="en-US" altLang="zh-CN" b="0" dirty="0"/>
              <a:t>AI</a:t>
            </a:r>
            <a:r>
              <a:rPr lang="zh-CN" altLang="en-US" b="0" dirty="0"/>
              <a:t>编译器</a:t>
            </a:r>
            <a:endParaRPr lang="zh-CN" altLang="en-US" dirty="0"/>
          </a:p>
        </p:txBody>
      </p:sp>
      <p:sp>
        <p:nvSpPr>
          <p:cNvPr id="5" name="内容占位符 4">
            <a:extLst>
              <a:ext uri="{FF2B5EF4-FFF2-40B4-BE49-F238E27FC236}">
                <a16:creationId xmlns:a16="http://schemas.microsoft.com/office/drawing/2014/main" id="{2A613E42-284B-0F4C-8750-138CD3F21073}"/>
              </a:ext>
            </a:extLst>
          </p:cNvPr>
          <p:cNvSpPr>
            <a:spLocks noGrp="1"/>
          </p:cNvSpPr>
          <p:nvPr>
            <p:ph sz="half" idx="1"/>
          </p:nvPr>
        </p:nvSpPr>
        <p:spPr>
          <a:xfrm>
            <a:off x="623636" y="1412776"/>
            <a:ext cx="5762778" cy="4608512"/>
          </a:xfrm>
        </p:spPr>
        <p:txBody>
          <a:bodyPr/>
          <a:lstStyle/>
          <a:p>
            <a:r>
              <a:rPr lang="en-US" altLang="zh-CN" dirty="0">
                <a:latin typeface="Gill Sans MT" panose="020B0502020104020203" pitchFamily="34" charset="0"/>
              </a:rPr>
              <a:t>TensorFlow</a:t>
            </a:r>
            <a:r>
              <a:rPr lang="zh-CN" altLang="en-US" dirty="0">
                <a:latin typeface="Gill Sans MT" panose="020B0502020104020203" pitchFamily="34" charset="0"/>
              </a:rPr>
              <a:t> 早期版本，基于神经网络的编程模型，主要进行了</a:t>
            </a:r>
            <a:r>
              <a:rPr lang="en-US" altLang="zh-CN" dirty="0">
                <a:latin typeface="Gill Sans MT" panose="020B0502020104020203" pitchFamily="34" charset="0"/>
              </a:rPr>
              <a:t>graph</a:t>
            </a:r>
            <a:r>
              <a:rPr lang="zh-CN" altLang="en-US" dirty="0">
                <a:latin typeface="Gill Sans MT" panose="020B0502020104020203" pitchFamily="34" charset="0"/>
              </a:rPr>
              <a:t> 图和</a:t>
            </a:r>
            <a:r>
              <a:rPr lang="en-US" altLang="zh-CN" dirty="0">
                <a:latin typeface="Gill Sans MT" panose="020B0502020104020203" pitchFamily="34" charset="0"/>
              </a:rPr>
              <a:t>ops</a:t>
            </a:r>
            <a:r>
              <a:rPr lang="zh-CN" altLang="en-US" dirty="0">
                <a:latin typeface="Gill Sans MT" panose="020B0502020104020203" pitchFamily="34" charset="0"/>
              </a:rPr>
              <a:t> 算子两层抽象；</a:t>
            </a:r>
            <a:endParaRPr lang="zh-CN" altLang="en-US" dirty="0"/>
          </a:p>
        </p:txBody>
      </p:sp>
      <p:pic>
        <p:nvPicPr>
          <p:cNvPr id="6" name="图片 5">
            <a:extLst>
              <a:ext uri="{FF2B5EF4-FFF2-40B4-BE49-F238E27FC236}">
                <a16:creationId xmlns:a16="http://schemas.microsoft.com/office/drawing/2014/main" id="{E1C0451D-C801-3B4A-9642-158D58B99BCA}"/>
              </a:ext>
            </a:extLst>
          </p:cNvPr>
          <p:cNvPicPr>
            <a:picLocks noChangeAspect="1"/>
          </p:cNvPicPr>
          <p:nvPr/>
        </p:nvPicPr>
        <p:blipFill>
          <a:blip r:embed="rId2"/>
          <a:stretch>
            <a:fillRect/>
          </a:stretch>
        </p:blipFill>
        <p:spPr>
          <a:xfrm>
            <a:off x="6962477" y="1353874"/>
            <a:ext cx="4466857" cy="4672091"/>
          </a:xfrm>
          <a:prstGeom prst="rect">
            <a:avLst/>
          </a:prstGeom>
        </p:spPr>
      </p:pic>
    </p:spTree>
    <p:extLst>
      <p:ext uri="{BB962C8B-B14F-4D97-AF65-F5344CB8AC3E}">
        <p14:creationId xmlns:p14="http://schemas.microsoft.com/office/powerpoint/2010/main" val="145879878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b="0" dirty="0">
                <a:latin typeface="Futura Medium" panose="020B0602020204020303" pitchFamily="34" charset="-79"/>
                <a:cs typeface="Futura Medium" panose="020B0602020204020303" pitchFamily="34" charset="-79"/>
              </a:rPr>
              <a:t>development history</a:t>
            </a:r>
            <a:r>
              <a:rPr kumimoji="1" lang="en-US" altLang="zh-CN" b="0" dirty="0"/>
              <a:t>:</a:t>
            </a:r>
            <a:r>
              <a:rPr kumimoji="1" lang="zh-CN" altLang="en-US" b="0" dirty="0"/>
              <a:t> </a:t>
            </a:r>
            <a:r>
              <a:rPr kumimoji="1" lang="en-US" altLang="zh-CN" b="0" dirty="0"/>
              <a:t>Stage</a:t>
            </a:r>
            <a:r>
              <a:rPr kumimoji="1" lang="zh-CN" altLang="en-US" b="0" dirty="0"/>
              <a:t> </a:t>
            </a:r>
            <a:r>
              <a:rPr kumimoji="1" lang="en-US" altLang="zh-CN" b="0" dirty="0"/>
              <a:t>I</a:t>
            </a:r>
            <a:r>
              <a:rPr kumimoji="1" lang="zh-CN" altLang="en-US" b="0" dirty="0"/>
              <a:t> </a:t>
            </a:r>
            <a:r>
              <a:rPr lang="zh-CN" altLang="en-US" b="0" dirty="0"/>
              <a:t>朴素的</a:t>
            </a:r>
            <a:r>
              <a:rPr lang="en-US" altLang="zh-CN" b="0" dirty="0"/>
              <a:t>AI</a:t>
            </a:r>
            <a:r>
              <a:rPr lang="zh-CN" altLang="en-US" b="0" dirty="0"/>
              <a:t>编译器</a:t>
            </a:r>
            <a:endParaRPr kumimoji="1" lang="zh-CN" altLang="en-US" b="0" dirty="0">
              <a:latin typeface="Futura Medium" panose="020B0602020204020303" pitchFamily="34" charset="-79"/>
              <a:cs typeface="Futura Medium" panose="020B0602020204020303" pitchFamily="34" charset="-79"/>
            </a:endParaRPr>
          </a:p>
        </p:txBody>
      </p:sp>
      <p:sp>
        <p:nvSpPr>
          <p:cNvPr id="3" name="内容占位符 2">
            <a:extLst>
              <a:ext uri="{FF2B5EF4-FFF2-40B4-BE49-F238E27FC236}">
                <a16:creationId xmlns:a16="http://schemas.microsoft.com/office/drawing/2014/main" id="{BE687FFF-8E75-CA4C-A7EA-FE79B879F5E9}"/>
              </a:ext>
            </a:extLst>
          </p:cNvPr>
          <p:cNvSpPr>
            <a:spLocks noGrp="1"/>
          </p:cNvSpPr>
          <p:nvPr>
            <p:ph sz="half" idx="1"/>
          </p:nvPr>
        </p:nvSpPr>
        <p:spPr/>
        <p:txBody>
          <a:bodyPr/>
          <a:lstStyle/>
          <a:p>
            <a:pPr marL="0" indent="0">
              <a:lnSpc>
                <a:spcPct val="150000"/>
              </a:lnSpc>
              <a:buNone/>
            </a:pPr>
            <a:r>
              <a:rPr lang="zh-CN" altLang="en-US" b="1" dirty="0">
                <a:latin typeface="Gill Sans MT" panose="020B0502020104020203" pitchFamily="34" charset="0"/>
              </a:rPr>
              <a:t>表达上：</a:t>
            </a:r>
            <a:endParaRPr lang="en-US" altLang="zh-CN" b="1" dirty="0">
              <a:latin typeface="Gill Sans MT" panose="020B0502020104020203" pitchFamily="34" charset="0"/>
            </a:endParaRPr>
          </a:p>
          <a:p>
            <a:pPr lvl="1">
              <a:lnSpc>
                <a:spcPct val="150000"/>
              </a:lnSpc>
            </a:pPr>
            <a:r>
              <a:rPr lang="zh-CN" altLang="en-US" dirty="0">
                <a:latin typeface="Gill Sans MT" panose="020B0502020104020203" pitchFamily="34" charset="0"/>
              </a:rPr>
              <a:t>静态图的表达式非 </a:t>
            </a:r>
            <a:r>
              <a:rPr lang="en-US" altLang="zh-CN" dirty="0">
                <a:latin typeface="Gill Sans MT" panose="020B0502020104020203" pitchFamily="34" charset="0"/>
              </a:rPr>
              <a:t>Python</a:t>
            </a:r>
            <a:r>
              <a:rPr lang="zh-CN" altLang="en-US" dirty="0">
                <a:latin typeface="Gill Sans MT" panose="020B0502020104020203" pitchFamily="34" charset="0"/>
              </a:rPr>
              <a:t> 原生，开发者主要通过框架提供</a:t>
            </a:r>
            <a:r>
              <a:rPr lang="en-US" altLang="zh-CN" dirty="0">
                <a:latin typeface="Gill Sans MT" panose="020B0502020104020203" pitchFamily="34" charset="0"/>
              </a:rPr>
              <a:t>Python</a:t>
            </a:r>
            <a:r>
              <a:rPr lang="zh-CN" altLang="en-US" dirty="0">
                <a:latin typeface="Gill Sans MT" panose="020B0502020104020203" pitchFamily="34" charset="0"/>
              </a:rPr>
              <a:t> </a:t>
            </a:r>
            <a:r>
              <a:rPr lang="en-US" altLang="zh-CN" dirty="0">
                <a:latin typeface="Gill Sans MT" panose="020B0502020104020203" pitchFamily="34" charset="0"/>
              </a:rPr>
              <a:t>API</a:t>
            </a:r>
            <a:r>
              <a:rPr lang="zh-CN" altLang="en-US" dirty="0">
                <a:latin typeface="Gill Sans MT" panose="020B0502020104020203" pitchFamily="34" charset="0"/>
              </a:rPr>
              <a:t> 显示构图，易用性上不好；</a:t>
            </a:r>
            <a:endParaRPr lang="en-US" altLang="zh-CN" dirty="0">
              <a:latin typeface="Gill Sans MT" panose="020B0502020104020203" pitchFamily="34" charset="0"/>
            </a:endParaRPr>
          </a:p>
          <a:p>
            <a:pPr lvl="1">
              <a:lnSpc>
                <a:spcPct val="150000"/>
              </a:lnSpc>
            </a:pPr>
            <a:endParaRPr lang="zh-CN" altLang="en-US" dirty="0">
              <a:latin typeface="Gill Sans MT" panose="020B0502020104020203" pitchFamily="34" charset="0"/>
            </a:endParaRPr>
          </a:p>
          <a:p>
            <a:pPr marL="0" indent="0">
              <a:lnSpc>
                <a:spcPct val="150000"/>
              </a:lnSpc>
              <a:buNone/>
            </a:pPr>
            <a:r>
              <a:rPr lang="zh-CN" altLang="en-US" b="1" dirty="0">
                <a:latin typeface="Gill Sans MT" panose="020B0502020104020203" pitchFamily="34" charset="0"/>
              </a:rPr>
              <a:t>性能上：</a:t>
            </a:r>
            <a:endParaRPr lang="en-US" altLang="zh-CN" b="1" dirty="0">
              <a:latin typeface="Gill Sans MT" panose="020B0502020104020203" pitchFamily="34" charset="0"/>
            </a:endParaRPr>
          </a:p>
          <a:p>
            <a:pPr lvl="1">
              <a:lnSpc>
                <a:spcPct val="150000"/>
              </a:lnSpc>
            </a:pPr>
            <a:r>
              <a:rPr lang="en-US" altLang="zh-CN" dirty="0">
                <a:latin typeface="Gill Sans MT" panose="020B0502020104020203" pitchFamily="34" charset="0"/>
              </a:rPr>
              <a:t>DSA</a:t>
            </a:r>
            <a:r>
              <a:rPr lang="zh-CN" altLang="en-US" dirty="0">
                <a:latin typeface="Gill Sans MT" panose="020B0502020104020203" pitchFamily="34" charset="0"/>
              </a:rPr>
              <a:t> 专用加速芯片出现加剧了性能上的挑战；</a:t>
            </a:r>
            <a:endParaRPr lang="en-US" altLang="zh-CN" dirty="0">
              <a:latin typeface="Gill Sans MT" panose="020B0502020104020203" pitchFamily="34" charset="0"/>
            </a:endParaRPr>
          </a:p>
          <a:p>
            <a:pPr lvl="1">
              <a:lnSpc>
                <a:spcPct val="150000"/>
              </a:lnSpc>
            </a:pPr>
            <a:r>
              <a:rPr lang="zh-CN" altLang="en-US" dirty="0">
                <a:latin typeface="Gill Sans MT" panose="020B0502020104020203" pitchFamily="34" charset="0"/>
              </a:rPr>
              <a:t>算子层提供的算子粒度和边界提前确定后，无法充分发挥硬件的性能；</a:t>
            </a:r>
            <a:endParaRPr lang="en-US" altLang="zh-CN" dirty="0">
              <a:latin typeface="Gill Sans MT" panose="020B0502020104020203" pitchFamily="34" charset="0"/>
            </a:endParaRPr>
          </a:p>
          <a:p>
            <a:pPr lvl="1">
              <a:lnSpc>
                <a:spcPct val="150000"/>
              </a:lnSpc>
            </a:pPr>
            <a:r>
              <a:rPr lang="zh-CN" altLang="en-US" dirty="0">
                <a:latin typeface="Gill Sans MT" panose="020B0502020104020203" pitchFamily="34" charset="0"/>
              </a:rPr>
              <a:t>硬件厂商的提供的算子优化库也未必最优</a:t>
            </a:r>
            <a:endParaRPr lang="en-US" altLang="zh-CN" dirty="0">
              <a:latin typeface="Gill Sans MT" panose="020B0502020104020203" pitchFamily="34" charset="0"/>
            </a:endParaRPr>
          </a:p>
          <a:p>
            <a:pPr lvl="2">
              <a:lnSpc>
                <a:spcPct val="150000"/>
              </a:lnSpc>
            </a:pPr>
            <a:r>
              <a:rPr lang="en-US" altLang="zh-CN" dirty="0">
                <a:latin typeface="Gill Sans MT" panose="020B0502020104020203" pitchFamily="34" charset="0"/>
              </a:rPr>
              <a:t>1</a:t>
            </a:r>
            <a:r>
              <a:rPr lang="zh-CN" altLang="en-US" dirty="0">
                <a:latin typeface="Gill Sans MT" panose="020B0502020104020203" pitchFamily="34" charset="0"/>
              </a:rPr>
              <a:t>）模型和 </a:t>
            </a:r>
            <a:r>
              <a:rPr lang="en-US" altLang="zh-CN" dirty="0">
                <a:latin typeface="Gill Sans MT" panose="020B0502020104020203" pitchFamily="34" charset="0"/>
              </a:rPr>
              <a:t>shape</a:t>
            </a:r>
            <a:r>
              <a:rPr lang="zh-CN" altLang="en-US" dirty="0">
                <a:latin typeface="Gill Sans MT" panose="020B0502020104020203" pitchFamily="34" charset="0"/>
              </a:rPr>
              <a:t> 确定情况下，可能还有更优算子实现；</a:t>
            </a:r>
            <a:endParaRPr lang="en-US" altLang="zh-CN" dirty="0">
              <a:latin typeface="Gill Sans MT" panose="020B0502020104020203" pitchFamily="34" charset="0"/>
            </a:endParaRPr>
          </a:p>
          <a:p>
            <a:pPr lvl="2">
              <a:lnSpc>
                <a:spcPct val="150000"/>
              </a:lnSpc>
            </a:pPr>
            <a:r>
              <a:rPr lang="en-US" altLang="zh-CN" dirty="0">
                <a:latin typeface="Gill Sans MT" panose="020B0502020104020203" pitchFamily="34" charset="0"/>
              </a:rPr>
              <a:t>2</a:t>
            </a:r>
            <a:r>
              <a:rPr lang="zh-CN" altLang="en-US" dirty="0">
                <a:latin typeface="Gill Sans MT" panose="020B0502020104020203" pitchFamily="34" charset="0"/>
              </a:rPr>
              <a:t>）在 </a:t>
            </a:r>
            <a:r>
              <a:rPr lang="en-US" altLang="zh-CN" dirty="0">
                <a:latin typeface="Gill Sans MT" panose="020B0502020104020203" pitchFamily="34" charset="0"/>
              </a:rPr>
              <a:t>SIMT</a:t>
            </a:r>
            <a:r>
              <a:rPr lang="zh-CN" altLang="en-US" dirty="0">
                <a:latin typeface="Gill Sans MT" panose="020B0502020104020203" pitchFamily="34" charset="0"/>
              </a:rPr>
              <a:t> 和 </a:t>
            </a:r>
            <a:r>
              <a:rPr lang="en-US" altLang="zh-CN" dirty="0">
                <a:latin typeface="Gill Sans MT" panose="020B0502020104020203" pitchFamily="34" charset="0"/>
              </a:rPr>
              <a:t>SIMD</a:t>
            </a:r>
            <a:r>
              <a:rPr lang="zh-CN" altLang="en-US" dirty="0">
                <a:latin typeface="Gill Sans MT" panose="020B0502020104020203" pitchFamily="34" charset="0"/>
              </a:rPr>
              <a:t> 架构中，</a:t>
            </a:r>
            <a:r>
              <a:rPr lang="en-US" altLang="zh-CN" dirty="0">
                <a:latin typeface="Gill Sans MT" panose="020B0502020104020203" pitchFamily="34" charset="0"/>
              </a:rPr>
              <a:t>Scheduling</a:t>
            </a:r>
            <a:r>
              <a:rPr lang="zh-CN" altLang="en-US" dirty="0">
                <a:latin typeface="Gill Sans MT" panose="020B0502020104020203" pitchFamily="34" charset="0"/>
              </a:rPr>
              <a:t>、</a:t>
            </a:r>
            <a:r>
              <a:rPr lang="en-US" altLang="zh-CN" dirty="0">
                <a:latin typeface="Gill Sans MT" panose="020B0502020104020203" pitchFamily="34" charset="0"/>
              </a:rPr>
              <a:t>Tilling</a:t>
            </a:r>
            <a:r>
              <a:rPr lang="zh-CN" altLang="en-US" dirty="0">
                <a:latin typeface="Gill Sans MT" panose="020B0502020104020203" pitchFamily="34" charset="0"/>
              </a:rPr>
              <a:t> 都有有很大的空间。</a:t>
            </a:r>
            <a:endParaRPr lang="en-US" altLang="zh-CN" dirty="0">
              <a:latin typeface="Gill Sans MT" panose="020B0502020104020203" pitchFamily="34" charset="0"/>
            </a:endParaRPr>
          </a:p>
        </p:txBody>
      </p:sp>
      <p:sp>
        <p:nvSpPr>
          <p:cNvPr id="4" name="矩形 3">
            <a:extLst>
              <a:ext uri="{FF2B5EF4-FFF2-40B4-BE49-F238E27FC236}">
                <a16:creationId xmlns:a16="http://schemas.microsoft.com/office/drawing/2014/main" id="{747F175A-BFAF-B84F-B8CA-11B9C9756CD0}"/>
              </a:ext>
            </a:extLst>
          </p:cNvPr>
          <p:cNvSpPr/>
          <p:nvPr/>
        </p:nvSpPr>
        <p:spPr>
          <a:xfrm>
            <a:off x="6105371" y="5450506"/>
            <a:ext cx="5307350" cy="369332"/>
          </a:xfrm>
          <a:prstGeom prst="rect">
            <a:avLst/>
          </a:prstGeom>
        </p:spPr>
        <p:txBody>
          <a:bodyPr wrap="none">
            <a:spAutoFit/>
          </a:bodyPr>
          <a:lstStyle/>
          <a:p>
            <a:r>
              <a:rPr lang="zh-CN" altLang="en-US" dirty="0">
                <a:hlinkClick r:id="rId2"/>
              </a:rPr>
              <a:t>https://github.com/pytorch/pytorch/tree/master/aten</a:t>
            </a:r>
            <a:endParaRPr lang="en-US" altLang="zh-CN" dirty="0"/>
          </a:p>
        </p:txBody>
      </p:sp>
    </p:spTree>
    <p:extLst>
      <p:ext uri="{BB962C8B-B14F-4D97-AF65-F5344CB8AC3E}">
        <p14:creationId xmlns:p14="http://schemas.microsoft.com/office/powerpoint/2010/main" val="1650788461"/>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b="0" dirty="0">
                <a:latin typeface="Futura Medium" panose="020B0602020204020303" pitchFamily="34" charset="-79"/>
                <a:cs typeface="Futura Medium" panose="020B0602020204020303" pitchFamily="34" charset="-79"/>
              </a:rPr>
              <a:t>development history</a:t>
            </a:r>
            <a:r>
              <a:rPr kumimoji="1" lang="en-US" altLang="zh-CN" b="0" dirty="0"/>
              <a:t>:</a:t>
            </a:r>
            <a:r>
              <a:rPr kumimoji="1" lang="zh-CN" altLang="en-US" b="0" dirty="0"/>
              <a:t> </a:t>
            </a:r>
            <a:r>
              <a:rPr kumimoji="1" lang="en-US" altLang="zh-CN" b="0" dirty="0"/>
              <a:t>Stage</a:t>
            </a:r>
            <a:r>
              <a:rPr kumimoji="1" lang="zh-CN" altLang="en-US" b="0" dirty="0"/>
              <a:t> </a:t>
            </a:r>
            <a:r>
              <a:rPr kumimoji="1" lang="en-US" altLang="zh-CN" b="0" dirty="0"/>
              <a:t>II</a:t>
            </a:r>
            <a:r>
              <a:rPr kumimoji="1" lang="zh-CN" altLang="en-US" b="0" dirty="0"/>
              <a:t> 专用的</a:t>
            </a:r>
            <a:r>
              <a:rPr kumimoji="1" lang="en-US" altLang="zh-CN" b="0" dirty="0"/>
              <a:t>AI</a:t>
            </a:r>
            <a:r>
              <a:rPr kumimoji="1" lang="zh-CN" altLang="en-US" b="0" dirty="0"/>
              <a:t>编译器</a:t>
            </a:r>
            <a:endParaRPr kumimoji="1" lang="zh-CN" altLang="en-US" b="0" dirty="0">
              <a:latin typeface="Futura Medium" panose="020B0602020204020303" pitchFamily="34" charset="-79"/>
              <a:cs typeface="Futura Medium" panose="020B0602020204020303" pitchFamily="34" charset="-79"/>
            </a:endParaRPr>
          </a:p>
        </p:txBody>
      </p:sp>
      <p:pic>
        <p:nvPicPr>
          <p:cNvPr id="5" name="图片 4">
            <a:extLst>
              <a:ext uri="{FF2B5EF4-FFF2-40B4-BE49-F238E27FC236}">
                <a16:creationId xmlns:a16="http://schemas.microsoft.com/office/drawing/2014/main" id="{35A37834-2AA4-3941-846A-0B0E152A8E1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888270" y="3011678"/>
            <a:ext cx="5701928" cy="3204484"/>
          </a:xfrm>
          <a:prstGeom prst="rect">
            <a:avLst/>
          </a:prstGeom>
        </p:spPr>
      </p:pic>
      <p:pic>
        <p:nvPicPr>
          <p:cNvPr id="6" name="图片 5">
            <a:extLst>
              <a:ext uri="{FF2B5EF4-FFF2-40B4-BE49-F238E27FC236}">
                <a16:creationId xmlns:a16="http://schemas.microsoft.com/office/drawing/2014/main" id="{4BE53B86-3DB4-FC44-A6CD-FBD7287C7D8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316054" y="3440314"/>
            <a:ext cx="830260" cy="1040116"/>
          </a:xfrm>
          <a:prstGeom prst="rect">
            <a:avLst/>
          </a:prstGeom>
        </p:spPr>
      </p:pic>
      <p:pic>
        <p:nvPicPr>
          <p:cNvPr id="7" name="图片 6">
            <a:extLst>
              <a:ext uri="{FF2B5EF4-FFF2-40B4-BE49-F238E27FC236}">
                <a16:creationId xmlns:a16="http://schemas.microsoft.com/office/drawing/2014/main" id="{0719F134-00A9-A048-8763-7610E81255B5}"/>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3002037" y="4756098"/>
            <a:ext cx="1688713" cy="879228"/>
          </a:xfrm>
          <a:prstGeom prst="rect">
            <a:avLst/>
          </a:prstGeom>
        </p:spPr>
      </p:pic>
      <p:pic>
        <p:nvPicPr>
          <p:cNvPr id="4" name="图片 3">
            <a:extLst>
              <a:ext uri="{FF2B5EF4-FFF2-40B4-BE49-F238E27FC236}">
                <a16:creationId xmlns:a16="http://schemas.microsoft.com/office/drawing/2014/main" id="{B03AF681-7E8F-E34C-AC3C-F7C5E617DBCC}"/>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37075" y="4828483"/>
            <a:ext cx="1335229" cy="772071"/>
          </a:xfrm>
          <a:prstGeom prst="rect">
            <a:avLst/>
          </a:prstGeom>
        </p:spPr>
      </p:pic>
      <p:sp>
        <p:nvSpPr>
          <p:cNvPr id="3" name="内容占位符 2">
            <a:extLst>
              <a:ext uri="{FF2B5EF4-FFF2-40B4-BE49-F238E27FC236}">
                <a16:creationId xmlns:a16="http://schemas.microsoft.com/office/drawing/2014/main" id="{BE687FFF-8E75-CA4C-A7EA-FE79B879F5E9}"/>
              </a:ext>
            </a:extLst>
          </p:cNvPr>
          <p:cNvSpPr>
            <a:spLocks noGrp="1"/>
          </p:cNvSpPr>
          <p:nvPr>
            <p:ph sz="half" idx="1"/>
          </p:nvPr>
        </p:nvSpPr>
        <p:spPr/>
        <p:txBody>
          <a:bodyPr/>
          <a:lstStyle/>
          <a:p>
            <a:pPr marL="0" indent="0">
              <a:buNone/>
            </a:pPr>
            <a:r>
              <a:rPr lang="zh-CN" altLang="en-US" b="1" dirty="0">
                <a:latin typeface="Gill Sans MT" panose="020B0502020104020203" pitchFamily="34" charset="0"/>
              </a:rPr>
              <a:t>表达上：</a:t>
            </a:r>
            <a:endParaRPr lang="en-US" altLang="zh-CN" b="1" dirty="0">
              <a:latin typeface="Gill Sans MT" panose="020B0502020104020203" pitchFamily="34" charset="0"/>
            </a:endParaRPr>
          </a:p>
          <a:p>
            <a:r>
              <a:rPr lang="en-US" altLang="zh-CN" dirty="0">
                <a:latin typeface="Gill Sans MT" panose="020B0502020104020203" pitchFamily="34" charset="0"/>
              </a:rPr>
              <a:t>PyTorch</a:t>
            </a:r>
            <a:r>
              <a:rPr lang="zh-CN" altLang="en-US" dirty="0">
                <a:latin typeface="Gill Sans MT" panose="020B0502020104020203" pitchFamily="34" charset="0"/>
              </a:rPr>
              <a:t> 灵活表达 </a:t>
            </a:r>
            <a:r>
              <a:rPr lang="en-US" altLang="zh-CN" dirty="0">
                <a:latin typeface="Gill Sans MT" panose="020B0502020104020203" pitchFamily="34" charset="0"/>
              </a:rPr>
              <a:t>API</a:t>
            </a:r>
            <a:r>
              <a:rPr lang="zh-CN" altLang="en-US" dirty="0">
                <a:latin typeface="Gill Sans MT" panose="020B0502020104020203" pitchFamily="34" charset="0"/>
              </a:rPr>
              <a:t> 方式成为 </a:t>
            </a:r>
            <a:r>
              <a:rPr lang="en-US" altLang="zh-CN" dirty="0">
                <a:latin typeface="Gill Sans MT" panose="020B0502020104020203" pitchFamily="34" charset="0"/>
              </a:rPr>
              <a:t>AI</a:t>
            </a:r>
            <a:r>
              <a:rPr lang="zh-CN" altLang="en-US" dirty="0">
                <a:latin typeface="Gill Sans MT" panose="020B0502020104020203" pitchFamily="34" charset="0"/>
              </a:rPr>
              <a:t> 框架参考标杆，图层的神经网络编译器主要就是考虑如何把类 </a:t>
            </a:r>
            <a:r>
              <a:rPr lang="en-US" altLang="zh-CN" dirty="0">
                <a:latin typeface="Gill Sans MT" panose="020B0502020104020203" pitchFamily="34" charset="0"/>
              </a:rPr>
              <a:t>PyTorch</a:t>
            </a:r>
            <a:r>
              <a:rPr lang="zh-CN" altLang="en-US" dirty="0">
                <a:latin typeface="Gill Sans MT" panose="020B0502020104020203" pitchFamily="34" charset="0"/>
              </a:rPr>
              <a:t> 的表达转换到图层的</a:t>
            </a:r>
            <a:r>
              <a:rPr lang="en-US" altLang="zh-CN" dirty="0">
                <a:latin typeface="Gill Sans MT" panose="020B0502020104020203" pitchFamily="34" charset="0"/>
              </a:rPr>
              <a:t>IR</a:t>
            </a:r>
            <a:r>
              <a:rPr lang="zh-CN" altLang="en-US" dirty="0">
                <a:latin typeface="Gill Sans MT" panose="020B0502020104020203" pitchFamily="34" charset="0"/>
              </a:rPr>
              <a:t>进行优化。</a:t>
            </a:r>
            <a:endParaRPr lang="en-US" altLang="zh-CN" dirty="0">
              <a:latin typeface="Gill Sans MT" panose="020B0502020104020203" pitchFamily="34" charset="0"/>
            </a:endParaRPr>
          </a:p>
          <a:p>
            <a:r>
              <a:rPr lang="zh-CN" altLang="en-US" dirty="0"/>
              <a:t>类</a:t>
            </a:r>
            <a:r>
              <a:rPr lang="en-US" altLang="zh-CN" dirty="0"/>
              <a:t>PyTorch</a:t>
            </a:r>
            <a:r>
              <a:rPr lang="zh-CN" altLang="en-US" dirty="0"/>
              <a:t>的</a:t>
            </a:r>
            <a:r>
              <a:rPr lang="en-US" altLang="zh-CN" dirty="0"/>
              <a:t>Python</a:t>
            </a:r>
            <a:r>
              <a:rPr lang="zh-CN" altLang="en-US" dirty="0"/>
              <a:t>原生表达，静态化转换；</a:t>
            </a:r>
          </a:p>
          <a:p>
            <a:r>
              <a:rPr lang="en-US" altLang="zh-CN" dirty="0"/>
              <a:t>AI</a:t>
            </a:r>
            <a:r>
              <a:rPr lang="zh-CN" altLang="en-US" dirty="0"/>
              <a:t>专用编译器架构，打开图算边界进行融合优化；</a:t>
            </a:r>
          </a:p>
          <a:p>
            <a:endParaRPr lang="en-US" altLang="zh-CN" dirty="0">
              <a:latin typeface="Gill Sans MT" panose="020B0502020104020203" pitchFamily="34" charset="0"/>
            </a:endParaRPr>
          </a:p>
        </p:txBody>
      </p:sp>
    </p:spTree>
    <p:extLst>
      <p:ext uri="{BB962C8B-B14F-4D97-AF65-F5344CB8AC3E}">
        <p14:creationId xmlns:p14="http://schemas.microsoft.com/office/powerpoint/2010/main" val="551397442"/>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b="0" dirty="0">
                <a:latin typeface="Futura Medium" panose="020B0602020204020303" pitchFamily="34" charset="-79"/>
                <a:cs typeface="Futura Medium" panose="020B0602020204020303" pitchFamily="34" charset="-79"/>
              </a:rPr>
              <a:t>development history</a:t>
            </a:r>
            <a:r>
              <a:rPr kumimoji="1" lang="en-US" altLang="zh-CN" b="0" dirty="0"/>
              <a:t>:</a:t>
            </a:r>
            <a:r>
              <a:rPr kumimoji="1" lang="zh-CN" altLang="en-US" b="0" dirty="0"/>
              <a:t> </a:t>
            </a:r>
            <a:r>
              <a:rPr kumimoji="1" lang="en-US" altLang="zh-CN" b="0" dirty="0"/>
              <a:t>Stage</a:t>
            </a:r>
            <a:r>
              <a:rPr kumimoji="1" lang="zh-CN" altLang="en-US" b="0" dirty="0"/>
              <a:t> </a:t>
            </a:r>
            <a:r>
              <a:rPr kumimoji="1" lang="en-US" altLang="zh-CN" b="0" dirty="0"/>
              <a:t>II</a:t>
            </a:r>
            <a:r>
              <a:rPr kumimoji="1" lang="zh-CN" altLang="en-US" b="0" dirty="0"/>
              <a:t> 专用的</a:t>
            </a:r>
            <a:r>
              <a:rPr kumimoji="1" lang="en-US" altLang="zh-CN" b="0" dirty="0"/>
              <a:t>AI</a:t>
            </a:r>
            <a:r>
              <a:rPr kumimoji="1" lang="zh-CN" altLang="en-US" b="0" dirty="0"/>
              <a:t>编译器</a:t>
            </a:r>
            <a:endParaRPr kumimoji="1" lang="zh-CN" altLang="en-US" b="0" dirty="0">
              <a:latin typeface="Futura Medium" panose="020B0602020204020303" pitchFamily="34" charset="-79"/>
              <a:cs typeface="Futura Medium" panose="020B0602020204020303" pitchFamily="34" charset="-79"/>
            </a:endParaRPr>
          </a:p>
        </p:txBody>
      </p:sp>
      <p:sp>
        <p:nvSpPr>
          <p:cNvPr id="3" name="内容占位符 2">
            <a:extLst>
              <a:ext uri="{FF2B5EF4-FFF2-40B4-BE49-F238E27FC236}">
                <a16:creationId xmlns:a16="http://schemas.microsoft.com/office/drawing/2014/main" id="{BE687FFF-8E75-CA4C-A7EA-FE79B879F5E9}"/>
              </a:ext>
            </a:extLst>
          </p:cNvPr>
          <p:cNvSpPr>
            <a:spLocks noGrp="1"/>
          </p:cNvSpPr>
          <p:nvPr>
            <p:ph sz="half" idx="1"/>
          </p:nvPr>
        </p:nvSpPr>
        <p:spPr/>
        <p:txBody>
          <a:bodyPr/>
          <a:lstStyle/>
          <a:p>
            <a:pPr marL="0" indent="0">
              <a:lnSpc>
                <a:spcPct val="150000"/>
              </a:lnSpc>
              <a:buNone/>
            </a:pPr>
            <a:r>
              <a:rPr lang="zh-CN" altLang="en-US" b="1" dirty="0">
                <a:latin typeface="Gill Sans MT" panose="020B0502020104020203" pitchFamily="34" charset="0"/>
              </a:rPr>
              <a:t>性能上：</a:t>
            </a:r>
            <a:endParaRPr lang="en-US" altLang="zh-CN" b="1" dirty="0">
              <a:latin typeface="Gill Sans MT" panose="020B0502020104020203" pitchFamily="34" charset="0"/>
            </a:endParaRPr>
          </a:p>
          <a:p>
            <a:r>
              <a:rPr lang="zh-CN" altLang="en-US" dirty="0"/>
              <a:t>打开计算图和算子的边界，进行重新组合优化，发挥芯片的算力。计算图层下发子图中的算子打开成小算子，基于小算子组成的子图，进行编译优化，包括</a:t>
            </a:r>
            <a:r>
              <a:rPr lang="en-US" altLang="zh-CN" dirty="0"/>
              <a:t>buffer fusion</a:t>
            </a:r>
            <a:r>
              <a:rPr lang="zh-CN" altLang="en-US" dirty="0"/>
              <a:t>、水平融合等，关键是大算子怎样打开、小算子如何重新融等。</a:t>
            </a:r>
          </a:p>
        </p:txBody>
      </p:sp>
      <p:pic>
        <p:nvPicPr>
          <p:cNvPr id="4" name="图片 3">
            <a:extLst>
              <a:ext uri="{FF2B5EF4-FFF2-40B4-BE49-F238E27FC236}">
                <a16:creationId xmlns:a16="http://schemas.microsoft.com/office/drawing/2014/main" id="{1C1E3409-9B3C-6147-99D9-2F34D930E33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614105" y="4971314"/>
            <a:ext cx="1080120" cy="813658"/>
          </a:xfrm>
          <a:prstGeom prst="rect">
            <a:avLst/>
          </a:prstGeom>
        </p:spPr>
      </p:pic>
      <p:pic>
        <p:nvPicPr>
          <p:cNvPr id="5" name="图片 4">
            <a:extLst>
              <a:ext uri="{FF2B5EF4-FFF2-40B4-BE49-F238E27FC236}">
                <a16:creationId xmlns:a16="http://schemas.microsoft.com/office/drawing/2014/main" id="{D95A189F-C7D9-4943-9B35-23F2FBE3C0A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533985" y="3474166"/>
            <a:ext cx="1034954" cy="1034954"/>
          </a:xfrm>
          <a:prstGeom prst="rect">
            <a:avLst/>
          </a:prstGeom>
        </p:spPr>
      </p:pic>
      <p:pic>
        <p:nvPicPr>
          <p:cNvPr id="6" name="图片 5">
            <a:extLst>
              <a:ext uri="{FF2B5EF4-FFF2-40B4-BE49-F238E27FC236}">
                <a16:creationId xmlns:a16="http://schemas.microsoft.com/office/drawing/2014/main" id="{D5D274CB-3C48-7944-A2F3-B7641233E960}"/>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1417861" y="4817417"/>
            <a:ext cx="936104" cy="1118895"/>
          </a:xfrm>
          <a:prstGeom prst="rect">
            <a:avLst/>
          </a:prstGeom>
        </p:spPr>
      </p:pic>
    </p:spTree>
    <p:extLst>
      <p:ext uri="{BB962C8B-B14F-4D97-AF65-F5344CB8AC3E}">
        <p14:creationId xmlns:p14="http://schemas.microsoft.com/office/powerpoint/2010/main" val="5619847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BC18C20-6F33-3D4B-959E-3077B7AB538D}"/>
              </a:ext>
            </a:extLst>
          </p:cNvPr>
          <p:cNvSpPr>
            <a:spLocks noGrp="1"/>
          </p:cNvSpPr>
          <p:nvPr>
            <p:ph type="title"/>
          </p:nvPr>
        </p:nvSpPr>
        <p:spPr/>
        <p:txBody>
          <a:bodyPr/>
          <a:lstStyle/>
          <a:p>
            <a:r>
              <a:rPr kumimoji="1" lang="en-US" altLang="zh-CN" b="0" dirty="0"/>
              <a:t>development history:</a:t>
            </a:r>
            <a:r>
              <a:rPr kumimoji="1" lang="zh-CN" altLang="en-US" b="0" dirty="0"/>
              <a:t> </a:t>
            </a:r>
            <a:r>
              <a:rPr kumimoji="1" lang="en-US" altLang="zh-CN" b="0" dirty="0"/>
              <a:t>Stage</a:t>
            </a:r>
            <a:r>
              <a:rPr kumimoji="1" lang="zh-CN" altLang="en-US" b="0" dirty="0"/>
              <a:t> </a:t>
            </a:r>
            <a:r>
              <a:rPr kumimoji="1" lang="en-US" altLang="zh-CN" b="0" dirty="0"/>
              <a:t>II</a:t>
            </a:r>
            <a:r>
              <a:rPr kumimoji="1" lang="zh-CN" altLang="en-US" b="0" dirty="0"/>
              <a:t> 专用的</a:t>
            </a:r>
            <a:r>
              <a:rPr kumimoji="1" lang="en-US" altLang="zh-CN" b="0" dirty="0"/>
              <a:t>AI</a:t>
            </a:r>
            <a:r>
              <a:rPr kumimoji="1" lang="zh-CN" altLang="en-US" b="0" dirty="0"/>
              <a:t>编译器</a:t>
            </a:r>
            <a:endParaRPr lang="zh-CN" altLang="en-US" dirty="0"/>
          </a:p>
        </p:txBody>
      </p:sp>
      <p:sp>
        <p:nvSpPr>
          <p:cNvPr id="5" name="内容占位符 4">
            <a:extLst>
              <a:ext uri="{FF2B5EF4-FFF2-40B4-BE49-F238E27FC236}">
                <a16:creationId xmlns:a16="http://schemas.microsoft.com/office/drawing/2014/main" id="{2A613E42-284B-0F4C-8750-138CD3F21073}"/>
              </a:ext>
            </a:extLst>
          </p:cNvPr>
          <p:cNvSpPr>
            <a:spLocks noGrp="1"/>
          </p:cNvSpPr>
          <p:nvPr>
            <p:ph sz="half" idx="1"/>
          </p:nvPr>
        </p:nvSpPr>
        <p:spPr>
          <a:xfrm>
            <a:off x="623636" y="1412776"/>
            <a:ext cx="5762778" cy="4608512"/>
          </a:xfrm>
        </p:spPr>
        <p:txBody>
          <a:bodyPr/>
          <a:lstStyle/>
          <a:p>
            <a:pPr marL="0" indent="0">
              <a:buNone/>
            </a:pPr>
            <a:r>
              <a:rPr lang="zh-CN" altLang="en-US" b="1" dirty="0">
                <a:latin typeface="Gill Sans MT" panose="020B0502020104020203" pitchFamily="34" charset="0"/>
              </a:rPr>
              <a:t>表达上：</a:t>
            </a:r>
            <a:endParaRPr lang="en-US" altLang="zh-CN" b="1" dirty="0">
              <a:latin typeface="Gill Sans MT" panose="020B0502020104020203" pitchFamily="34" charset="0"/>
            </a:endParaRPr>
          </a:p>
          <a:p>
            <a:r>
              <a:rPr lang="zh-CN" altLang="en-US" dirty="0"/>
              <a:t>以 </a:t>
            </a:r>
            <a:r>
              <a:rPr lang="en-US" altLang="zh-CN" dirty="0"/>
              <a:t>PyTorch</a:t>
            </a:r>
            <a:r>
              <a:rPr lang="zh-CN" altLang="en-US" dirty="0"/>
              <a:t> 为标杆的表达转换到计算图层 </a:t>
            </a:r>
            <a:r>
              <a:rPr lang="en-US" altLang="zh-CN" dirty="0"/>
              <a:t>IR</a:t>
            </a:r>
            <a:r>
              <a:rPr lang="zh-CN" altLang="en-US" dirty="0"/>
              <a:t> 进行优化</a:t>
            </a:r>
            <a:r>
              <a:rPr lang="zh-CN" altLang="en-US" dirty="0">
                <a:latin typeface="Gill Sans MT" panose="020B0502020104020203" pitchFamily="34" charset="0"/>
              </a:rPr>
              <a:t>。</a:t>
            </a:r>
            <a:endParaRPr lang="en-US" altLang="zh-CN" dirty="0">
              <a:latin typeface="Gill Sans MT" panose="020B0502020104020203" pitchFamily="34" charset="0"/>
            </a:endParaRPr>
          </a:p>
          <a:p>
            <a:pPr marL="0" indent="0">
              <a:lnSpc>
                <a:spcPct val="150000"/>
              </a:lnSpc>
              <a:buNone/>
            </a:pPr>
            <a:r>
              <a:rPr lang="zh-CN" altLang="en-US" b="1" dirty="0">
                <a:latin typeface="Gill Sans MT" panose="020B0502020104020203" pitchFamily="34" charset="0"/>
              </a:rPr>
              <a:t>性能上：</a:t>
            </a:r>
            <a:endParaRPr lang="en-US" altLang="zh-CN" b="1" dirty="0">
              <a:latin typeface="Gill Sans MT" panose="020B0502020104020203" pitchFamily="34" charset="0"/>
            </a:endParaRPr>
          </a:p>
          <a:p>
            <a:r>
              <a:rPr lang="zh-CN" altLang="en-US" dirty="0"/>
              <a:t>打开计算图和算子的边界，进行重新组合优化，发挥芯片的算力。</a:t>
            </a:r>
          </a:p>
        </p:txBody>
      </p:sp>
      <p:pic>
        <p:nvPicPr>
          <p:cNvPr id="2" name="图片 1">
            <a:extLst>
              <a:ext uri="{FF2B5EF4-FFF2-40B4-BE49-F238E27FC236}">
                <a16:creationId xmlns:a16="http://schemas.microsoft.com/office/drawing/2014/main" id="{BA7320F5-3939-9E46-924A-1D0C88774151}"/>
              </a:ext>
            </a:extLst>
          </p:cNvPr>
          <p:cNvPicPr>
            <a:picLocks noChangeAspect="1"/>
          </p:cNvPicPr>
          <p:nvPr/>
        </p:nvPicPr>
        <p:blipFill>
          <a:blip r:embed="rId2"/>
          <a:stretch>
            <a:fillRect/>
          </a:stretch>
        </p:blipFill>
        <p:spPr>
          <a:xfrm>
            <a:off x="6602437" y="1196752"/>
            <a:ext cx="4899940" cy="4973439"/>
          </a:xfrm>
          <a:prstGeom prst="rect">
            <a:avLst/>
          </a:prstGeom>
        </p:spPr>
      </p:pic>
    </p:spTree>
    <p:extLst>
      <p:ext uri="{BB962C8B-B14F-4D97-AF65-F5344CB8AC3E}">
        <p14:creationId xmlns:p14="http://schemas.microsoft.com/office/powerpoint/2010/main" val="2338728640"/>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b="0" dirty="0">
                <a:latin typeface="Futura Medium" panose="020B0602020204020303" pitchFamily="34" charset="-79"/>
                <a:cs typeface="Futura Medium" panose="020B0602020204020303" pitchFamily="34" charset="-79"/>
              </a:rPr>
              <a:t>development history</a:t>
            </a:r>
            <a:r>
              <a:rPr kumimoji="1" lang="en-US" altLang="zh-CN" b="0" dirty="0"/>
              <a:t>:</a:t>
            </a:r>
            <a:r>
              <a:rPr kumimoji="1" lang="zh-CN" altLang="en-US" b="0" dirty="0"/>
              <a:t> </a:t>
            </a:r>
            <a:r>
              <a:rPr kumimoji="1" lang="en-US" altLang="zh-CN" b="0" dirty="0"/>
              <a:t>Stage</a:t>
            </a:r>
            <a:r>
              <a:rPr kumimoji="1" lang="zh-CN" altLang="en-US" b="0" dirty="0"/>
              <a:t> </a:t>
            </a:r>
            <a:r>
              <a:rPr kumimoji="1" lang="en-US" altLang="zh-CN" b="0" dirty="0"/>
              <a:t>II</a:t>
            </a:r>
            <a:r>
              <a:rPr kumimoji="1" lang="zh-CN" altLang="en-US" b="0" dirty="0"/>
              <a:t> 专用的</a:t>
            </a:r>
            <a:r>
              <a:rPr kumimoji="1" lang="en-US" altLang="zh-CN" b="0" dirty="0"/>
              <a:t>AI</a:t>
            </a:r>
            <a:r>
              <a:rPr kumimoji="1" lang="zh-CN" altLang="en-US" b="0" dirty="0"/>
              <a:t>编译器</a:t>
            </a:r>
            <a:endParaRPr kumimoji="1" lang="zh-CN" altLang="en-US" b="0" dirty="0">
              <a:latin typeface="Futura Medium" panose="020B0602020204020303" pitchFamily="34" charset="-79"/>
              <a:cs typeface="Futura Medium" panose="020B0602020204020303" pitchFamily="34" charset="-79"/>
            </a:endParaRPr>
          </a:p>
        </p:txBody>
      </p:sp>
      <p:sp>
        <p:nvSpPr>
          <p:cNvPr id="3" name="内容占位符 2">
            <a:extLst>
              <a:ext uri="{FF2B5EF4-FFF2-40B4-BE49-F238E27FC236}">
                <a16:creationId xmlns:a16="http://schemas.microsoft.com/office/drawing/2014/main" id="{BE687FFF-8E75-CA4C-A7EA-FE79B879F5E9}"/>
              </a:ext>
            </a:extLst>
          </p:cNvPr>
          <p:cNvSpPr>
            <a:spLocks noGrp="1"/>
          </p:cNvSpPr>
          <p:nvPr>
            <p:ph sz="half" idx="1"/>
          </p:nvPr>
        </p:nvSpPr>
        <p:spPr/>
        <p:txBody>
          <a:bodyPr/>
          <a:lstStyle/>
          <a:p>
            <a:pPr>
              <a:lnSpc>
                <a:spcPct val="150000"/>
              </a:lnSpc>
            </a:pPr>
            <a:r>
              <a:rPr lang="zh-CN" altLang="en-US" b="1" dirty="0">
                <a:latin typeface="Gill Sans MT" panose="020B0502020104020203" pitchFamily="34" charset="0"/>
              </a:rPr>
              <a:t>表达分离：</a:t>
            </a:r>
            <a:r>
              <a:rPr lang="zh-CN" altLang="en-US" dirty="0">
                <a:latin typeface="Gill Sans MT" panose="020B0502020104020203" pitchFamily="34" charset="0"/>
              </a:rPr>
              <a:t>计算图层和算子层仍然分开，算法工程师主要关注图层的表达，算子表达和实现主要是框架开发者和芯片厂商提供。</a:t>
            </a:r>
          </a:p>
          <a:p>
            <a:pPr>
              <a:lnSpc>
                <a:spcPct val="150000"/>
              </a:lnSpc>
            </a:pPr>
            <a:r>
              <a:rPr lang="zh-CN" altLang="en-US" b="1" dirty="0">
                <a:latin typeface="Gill Sans MT" panose="020B0502020104020203" pitchFamily="34" charset="0"/>
              </a:rPr>
              <a:t>功能泛化：</a:t>
            </a:r>
            <a:r>
              <a:rPr lang="zh-CN" altLang="en-US" dirty="0">
                <a:latin typeface="Gill Sans MT" panose="020B0502020104020203" pitchFamily="34" charset="0"/>
              </a:rPr>
              <a:t>对灵活表达上的动静态图转换、动态 </a:t>
            </a:r>
            <a:r>
              <a:rPr lang="en-US" altLang="zh-CN" dirty="0">
                <a:latin typeface="Gill Sans MT" panose="020B0502020104020203" pitchFamily="34" charset="0"/>
              </a:rPr>
              <a:t>Shape</a:t>
            </a:r>
            <a:r>
              <a:rPr lang="zh-CN" altLang="en-US" dirty="0">
                <a:latin typeface="Gill Sans MT" panose="020B0502020104020203" pitchFamily="34" charset="0"/>
              </a:rPr>
              <a:t>、稀疏计算、分布式并行优化等复杂的需求难以满足。</a:t>
            </a:r>
          </a:p>
          <a:p>
            <a:pPr>
              <a:lnSpc>
                <a:spcPct val="150000"/>
              </a:lnSpc>
            </a:pPr>
            <a:r>
              <a:rPr lang="zh-CN" altLang="en-US" b="1" dirty="0">
                <a:latin typeface="Gill Sans MT" panose="020B0502020104020203" pitchFamily="34" charset="0"/>
              </a:rPr>
              <a:t>平衡效率和性能：</a:t>
            </a:r>
            <a:r>
              <a:rPr lang="zh-CN" altLang="en-US" dirty="0">
                <a:latin typeface="Gill Sans MT" panose="020B0502020104020203" pitchFamily="34" charset="0"/>
              </a:rPr>
              <a:t>算子实现上在 </a:t>
            </a:r>
            <a:r>
              <a:rPr lang="en-US" altLang="zh-CN" dirty="0">
                <a:latin typeface="Gill Sans MT" panose="020B0502020104020203" pitchFamily="34" charset="0"/>
              </a:rPr>
              <a:t>Schedule</a:t>
            </a:r>
            <a:r>
              <a:rPr lang="zh-CN" altLang="en-US" dirty="0">
                <a:latin typeface="Gill Sans MT" panose="020B0502020104020203" pitchFamily="34" charset="0"/>
              </a:rPr>
              <a:t>、</a:t>
            </a:r>
            <a:r>
              <a:rPr lang="en-US" altLang="zh-CN" dirty="0">
                <a:latin typeface="Gill Sans MT" panose="020B0502020104020203" pitchFamily="34" charset="0"/>
              </a:rPr>
              <a:t>Tiling</a:t>
            </a:r>
            <a:r>
              <a:rPr lang="zh-CN" altLang="en-US" dirty="0">
                <a:latin typeface="Gill Sans MT" panose="020B0502020104020203" pitchFamily="34" charset="0"/>
              </a:rPr>
              <a:t>、</a:t>
            </a:r>
            <a:r>
              <a:rPr lang="en-US" altLang="zh-CN" dirty="0">
                <a:latin typeface="Gill Sans MT" panose="020B0502020104020203" pitchFamily="34" charset="0"/>
              </a:rPr>
              <a:t>Codegen</a:t>
            </a:r>
            <a:r>
              <a:rPr lang="zh-CN" altLang="en-US" dirty="0">
                <a:latin typeface="Gill Sans MT" panose="020B0502020104020203" pitchFamily="34" charset="0"/>
              </a:rPr>
              <a:t> 上缺乏自动化手段，门槛高，开发者</a:t>
            </a:r>
            <a:r>
              <a:rPr lang="zh-CN" altLang="en-US" dirty="0"/>
              <a:t>既要了解算子计算逻辑，又要熟悉硬件体系架构</a:t>
            </a:r>
            <a:r>
              <a:rPr lang="zh-CN" altLang="en-US" dirty="0">
                <a:latin typeface="Gill Sans MT" panose="020B0502020104020203" pitchFamily="34" charset="0"/>
              </a:rPr>
              <a:t>。</a:t>
            </a:r>
          </a:p>
        </p:txBody>
      </p:sp>
    </p:spTree>
    <p:extLst>
      <p:ext uri="{BB962C8B-B14F-4D97-AF65-F5344CB8AC3E}">
        <p14:creationId xmlns:p14="http://schemas.microsoft.com/office/powerpoint/2010/main" val="2449473017"/>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b="0" dirty="0">
                <a:latin typeface="Futura Medium" panose="020B0602020204020303" pitchFamily="34" charset="-79"/>
                <a:cs typeface="Futura Medium" panose="020B0602020204020303" pitchFamily="34" charset="-79"/>
              </a:rPr>
              <a:t>development history</a:t>
            </a:r>
            <a:r>
              <a:rPr kumimoji="1" lang="en-US" altLang="zh-CN" b="0" dirty="0"/>
              <a:t>:</a:t>
            </a:r>
            <a:r>
              <a:rPr kumimoji="1" lang="zh-CN" altLang="en-US" b="0" dirty="0"/>
              <a:t> </a:t>
            </a:r>
            <a:r>
              <a:rPr kumimoji="1" lang="en-US" altLang="zh-CN" b="0" dirty="0"/>
              <a:t>Stage</a:t>
            </a:r>
            <a:r>
              <a:rPr kumimoji="1" lang="zh-CN" altLang="en-US" b="0" dirty="0"/>
              <a:t> </a:t>
            </a:r>
            <a:r>
              <a:rPr kumimoji="1" lang="en-US" altLang="zh-CN" b="0" dirty="0"/>
              <a:t>III</a:t>
            </a:r>
            <a:r>
              <a:rPr kumimoji="1" lang="zh-CN" altLang="en-US" b="0" dirty="0"/>
              <a:t> </a:t>
            </a:r>
            <a:r>
              <a:rPr lang="zh-CN" altLang="en-US" b="0" dirty="0"/>
              <a:t>通用</a:t>
            </a:r>
            <a:r>
              <a:rPr lang="en-US" altLang="zh-CN" b="0" dirty="0"/>
              <a:t>AI</a:t>
            </a:r>
            <a:r>
              <a:rPr lang="zh-CN" altLang="en-US" b="0" dirty="0"/>
              <a:t>编译器</a:t>
            </a:r>
            <a:endParaRPr kumimoji="1" lang="zh-CN" altLang="en-US" b="0" dirty="0">
              <a:latin typeface="Futura Medium" panose="020B0602020204020303" pitchFamily="34" charset="-79"/>
              <a:cs typeface="Futura Medium" panose="020B0602020204020303" pitchFamily="34" charset="-79"/>
            </a:endParaRPr>
          </a:p>
        </p:txBody>
      </p:sp>
      <p:sp>
        <p:nvSpPr>
          <p:cNvPr id="3" name="内容占位符 2">
            <a:extLst>
              <a:ext uri="{FF2B5EF4-FFF2-40B4-BE49-F238E27FC236}">
                <a16:creationId xmlns:a16="http://schemas.microsoft.com/office/drawing/2014/main" id="{BE687FFF-8E75-CA4C-A7EA-FE79B879F5E9}"/>
              </a:ext>
            </a:extLst>
          </p:cNvPr>
          <p:cNvSpPr>
            <a:spLocks noGrp="1"/>
          </p:cNvSpPr>
          <p:nvPr>
            <p:ph sz="half" idx="1"/>
          </p:nvPr>
        </p:nvSpPr>
        <p:spPr/>
        <p:txBody>
          <a:bodyPr/>
          <a:lstStyle/>
          <a:p>
            <a:pPr>
              <a:lnSpc>
                <a:spcPct val="150000"/>
              </a:lnSpc>
            </a:pPr>
            <a:r>
              <a:rPr lang="zh-CN" altLang="en-US" dirty="0"/>
              <a:t>图算统一表达，实现融合优化</a:t>
            </a:r>
          </a:p>
          <a:p>
            <a:pPr>
              <a:lnSpc>
                <a:spcPct val="150000"/>
              </a:lnSpc>
            </a:pPr>
            <a:r>
              <a:rPr lang="zh-CN" altLang="en-US" dirty="0">
                <a:latin typeface="Gill Sans MT" panose="020B0502020104020203" pitchFamily="34" charset="0"/>
              </a:rPr>
              <a:t>算子实现上自动 </a:t>
            </a:r>
            <a:r>
              <a:rPr lang="en-US" altLang="zh-CN" dirty="0">
                <a:latin typeface="Gill Sans MT" panose="020B0502020104020203" pitchFamily="34" charset="0"/>
              </a:rPr>
              <a:t>Schedule</a:t>
            </a:r>
            <a:r>
              <a:rPr lang="zh-CN" altLang="en-US" dirty="0">
                <a:latin typeface="Gill Sans MT" panose="020B0502020104020203" pitchFamily="34" charset="0"/>
              </a:rPr>
              <a:t>、</a:t>
            </a:r>
            <a:r>
              <a:rPr lang="en-US" altLang="zh-CN" dirty="0">
                <a:latin typeface="Gill Sans MT" panose="020B0502020104020203" pitchFamily="34" charset="0"/>
              </a:rPr>
              <a:t>Tiling</a:t>
            </a:r>
            <a:r>
              <a:rPr lang="zh-CN" altLang="en-US" dirty="0">
                <a:latin typeface="Gill Sans MT" panose="020B0502020104020203" pitchFamily="34" charset="0"/>
              </a:rPr>
              <a:t>、</a:t>
            </a:r>
            <a:r>
              <a:rPr lang="en-US" altLang="zh-CN" dirty="0">
                <a:latin typeface="Gill Sans MT" panose="020B0502020104020203" pitchFamily="34" charset="0"/>
              </a:rPr>
              <a:t>Codegen</a:t>
            </a:r>
            <a:r>
              <a:rPr lang="zh-CN" altLang="en-US" dirty="0">
                <a:latin typeface="Gill Sans MT" panose="020B0502020104020203" pitchFamily="34" charset="0"/>
              </a:rPr>
              <a:t>，</a:t>
            </a:r>
            <a:r>
              <a:rPr lang="zh-CN" altLang="en-US" dirty="0"/>
              <a:t>降低开发门槛</a:t>
            </a:r>
          </a:p>
          <a:p>
            <a:pPr>
              <a:lnSpc>
                <a:spcPct val="150000"/>
              </a:lnSpc>
            </a:pPr>
            <a:r>
              <a:rPr lang="zh-CN" altLang="en-US" dirty="0"/>
              <a:t>更泛化优化能力，实现动静统一、动态 </a:t>
            </a:r>
            <a:r>
              <a:rPr lang="en-US" altLang="zh-CN" dirty="0"/>
              <a:t>Shape</a:t>
            </a:r>
            <a:r>
              <a:rPr lang="zh-CN" altLang="en-US" dirty="0"/>
              <a:t>、稀疏性、高阶微分、自动并行等</a:t>
            </a:r>
          </a:p>
          <a:p>
            <a:pPr>
              <a:lnSpc>
                <a:spcPct val="150000"/>
              </a:lnSpc>
            </a:pPr>
            <a:r>
              <a:rPr lang="zh-CN" altLang="en-US" dirty="0">
                <a:latin typeface="Microsoft YaHei" panose="020B0503020204020204" pitchFamily="34" charset="-122"/>
                <a:ea typeface="Microsoft YaHei" panose="020B0503020204020204" pitchFamily="34" charset="-122"/>
              </a:rPr>
              <a:t>包括编译器、运行时，异构计算、边缘到数据中心都模块化表示和组合，并专注于可用性</a:t>
            </a:r>
            <a:br>
              <a:rPr lang="zh-CN" altLang="en-US" dirty="0"/>
            </a:br>
            <a:endParaRPr lang="zh-CN" altLang="en-US" dirty="0"/>
          </a:p>
        </p:txBody>
      </p:sp>
    </p:spTree>
    <p:extLst>
      <p:ext uri="{BB962C8B-B14F-4D97-AF65-F5344CB8AC3E}">
        <p14:creationId xmlns:p14="http://schemas.microsoft.com/office/powerpoint/2010/main" val="3105062360"/>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BC18C20-6F33-3D4B-959E-3077B7AB538D}"/>
              </a:ext>
            </a:extLst>
          </p:cNvPr>
          <p:cNvSpPr>
            <a:spLocks noGrp="1"/>
          </p:cNvSpPr>
          <p:nvPr>
            <p:ph type="title"/>
          </p:nvPr>
        </p:nvSpPr>
        <p:spPr/>
        <p:txBody>
          <a:bodyPr/>
          <a:lstStyle/>
          <a:p>
            <a:r>
              <a:rPr lang="en-US" altLang="zh-CN" dirty="0"/>
              <a:t>What</a:t>
            </a:r>
            <a:r>
              <a:rPr lang="zh-CN" altLang="en-US" dirty="0"/>
              <a:t> </a:t>
            </a:r>
            <a:r>
              <a:rPr lang="en-US" altLang="zh-CN" dirty="0"/>
              <a:t>is</a:t>
            </a:r>
            <a:r>
              <a:rPr lang="zh-CN" altLang="en-US" dirty="0"/>
              <a:t> </a:t>
            </a:r>
            <a:r>
              <a:rPr lang="en-US" altLang="zh-CN" dirty="0"/>
              <a:t>AI</a:t>
            </a:r>
            <a:r>
              <a:rPr lang="zh-CN" altLang="en-US" dirty="0"/>
              <a:t> </a:t>
            </a:r>
            <a:r>
              <a:rPr lang="en-US" altLang="zh-CN" dirty="0"/>
              <a:t>Compiler?</a:t>
            </a:r>
            <a:endParaRPr lang="zh-CN" altLang="en-US" dirty="0"/>
          </a:p>
        </p:txBody>
      </p:sp>
      <p:sp>
        <p:nvSpPr>
          <p:cNvPr id="5" name="内容占位符 4">
            <a:extLst>
              <a:ext uri="{FF2B5EF4-FFF2-40B4-BE49-F238E27FC236}">
                <a16:creationId xmlns:a16="http://schemas.microsoft.com/office/drawing/2014/main" id="{2A613E42-284B-0F4C-8750-138CD3F21073}"/>
              </a:ext>
            </a:extLst>
          </p:cNvPr>
          <p:cNvSpPr>
            <a:spLocks noGrp="1"/>
          </p:cNvSpPr>
          <p:nvPr>
            <p:ph sz="half" idx="1"/>
          </p:nvPr>
        </p:nvSpPr>
        <p:spPr>
          <a:xfrm>
            <a:off x="623636" y="1628800"/>
            <a:ext cx="4610649" cy="4392488"/>
          </a:xfrm>
        </p:spPr>
        <p:txBody>
          <a:bodyPr/>
          <a:lstStyle/>
          <a:p>
            <a:pPr>
              <a:lnSpc>
                <a:spcPct val="150000"/>
              </a:lnSpc>
            </a:pPr>
            <a:r>
              <a:rPr lang="zh-CN" altLang="en-US" dirty="0"/>
              <a:t>图算统一表达，实现融合优化。</a:t>
            </a:r>
          </a:p>
          <a:p>
            <a:pPr>
              <a:lnSpc>
                <a:spcPct val="150000"/>
              </a:lnSpc>
            </a:pPr>
            <a:r>
              <a:rPr lang="zh-CN" altLang="en-US" dirty="0">
                <a:latin typeface="Gill Sans MT" panose="020B0502020104020203" pitchFamily="34" charset="0"/>
              </a:rPr>
              <a:t>算子自动生成，</a:t>
            </a:r>
            <a:r>
              <a:rPr lang="zh-CN" altLang="en-US" dirty="0"/>
              <a:t>降低开发门槛。</a:t>
            </a:r>
          </a:p>
          <a:p>
            <a:pPr>
              <a:lnSpc>
                <a:spcPct val="150000"/>
              </a:lnSpc>
            </a:pPr>
            <a:r>
              <a:rPr lang="zh-CN" altLang="en-US" dirty="0"/>
              <a:t>针对神经网络，泛化优化能力。</a:t>
            </a:r>
          </a:p>
          <a:p>
            <a:pPr>
              <a:lnSpc>
                <a:spcPct val="150000"/>
              </a:lnSpc>
            </a:pPr>
            <a:r>
              <a:rPr lang="zh-CN" altLang="en-US" dirty="0">
                <a:latin typeface="Microsoft YaHei" panose="020B0503020204020204" pitchFamily="34" charset="-122"/>
                <a:ea typeface="Microsoft YaHei" panose="020B0503020204020204" pitchFamily="34" charset="-122"/>
              </a:rPr>
              <a:t>模块化表示和组合，提升可用性。</a:t>
            </a:r>
            <a:endParaRPr lang="zh-CN" altLang="en-US" dirty="0"/>
          </a:p>
        </p:txBody>
      </p:sp>
      <p:pic>
        <p:nvPicPr>
          <p:cNvPr id="3" name="图片 2">
            <a:extLst>
              <a:ext uri="{FF2B5EF4-FFF2-40B4-BE49-F238E27FC236}">
                <a16:creationId xmlns:a16="http://schemas.microsoft.com/office/drawing/2014/main" id="{19EFBCAE-5A87-724E-AD43-8B1775513DBF}"/>
              </a:ext>
            </a:extLst>
          </p:cNvPr>
          <p:cNvPicPr>
            <a:picLocks noChangeAspect="1"/>
          </p:cNvPicPr>
          <p:nvPr/>
        </p:nvPicPr>
        <p:blipFill>
          <a:blip r:embed="rId2"/>
          <a:stretch>
            <a:fillRect/>
          </a:stretch>
        </p:blipFill>
        <p:spPr>
          <a:xfrm>
            <a:off x="5234285" y="1628800"/>
            <a:ext cx="6484736" cy="4132535"/>
          </a:xfrm>
          <a:prstGeom prst="rect">
            <a:avLst/>
          </a:prstGeom>
        </p:spPr>
      </p:pic>
    </p:spTree>
    <p:extLst>
      <p:ext uri="{BB962C8B-B14F-4D97-AF65-F5344CB8AC3E}">
        <p14:creationId xmlns:p14="http://schemas.microsoft.com/office/powerpoint/2010/main" val="2975793246"/>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C7DBD6-2B25-5D4B-9816-BC3B9E583F58}"/>
              </a:ext>
            </a:extLst>
          </p:cNvPr>
          <p:cNvSpPr>
            <a:spLocks noGrp="1"/>
          </p:cNvSpPr>
          <p:nvPr>
            <p:ph type="title"/>
          </p:nvPr>
        </p:nvSpPr>
        <p:spPr/>
        <p:txBody>
          <a:bodyPr/>
          <a:lstStyle/>
          <a:p>
            <a:r>
              <a:rPr kumimoji="1" lang="en-US" altLang="zh-CN" dirty="0">
                <a:latin typeface="Futura Medium" panose="020B0602020204020303" pitchFamily="34" charset="-79"/>
                <a:cs typeface="Futura Medium" panose="020B0602020204020303" pitchFamily="34" charset="-79"/>
              </a:rPr>
              <a:t>At what stage?</a:t>
            </a:r>
          </a:p>
        </p:txBody>
      </p:sp>
      <p:pic>
        <p:nvPicPr>
          <p:cNvPr id="3" name="图片 2">
            <a:extLst>
              <a:ext uri="{FF2B5EF4-FFF2-40B4-BE49-F238E27FC236}">
                <a16:creationId xmlns:a16="http://schemas.microsoft.com/office/drawing/2014/main" id="{CDA65FA5-4DD9-754C-82CA-2B4C27F32754}"/>
              </a:ext>
            </a:extLst>
          </p:cNvPr>
          <p:cNvPicPr>
            <a:picLocks noChangeAspect="1"/>
          </p:cNvPicPr>
          <p:nvPr/>
        </p:nvPicPr>
        <p:blipFill>
          <a:blip r:embed="rId2"/>
          <a:stretch>
            <a:fillRect/>
          </a:stretch>
        </p:blipFill>
        <p:spPr>
          <a:xfrm>
            <a:off x="769789" y="1628800"/>
            <a:ext cx="10960947" cy="4392488"/>
          </a:xfrm>
          <a:prstGeom prst="rect">
            <a:avLst/>
          </a:prstGeom>
        </p:spPr>
      </p:pic>
      <p:sp>
        <p:nvSpPr>
          <p:cNvPr id="4" name="三角形 3">
            <a:extLst>
              <a:ext uri="{FF2B5EF4-FFF2-40B4-BE49-F238E27FC236}">
                <a16:creationId xmlns:a16="http://schemas.microsoft.com/office/drawing/2014/main" id="{25FB0C25-CA4E-0C47-AFB9-98D37DE2BDD6}"/>
              </a:ext>
            </a:extLst>
          </p:cNvPr>
          <p:cNvSpPr/>
          <p:nvPr/>
        </p:nvSpPr>
        <p:spPr bwMode="auto">
          <a:xfrm>
            <a:off x="6250262" y="3573016"/>
            <a:ext cx="432048" cy="360040"/>
          </a:xfrm>
          <a:prstGeom prst="triangle">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pPr>
            <a:endParaRPr kumimoji="0" lang="zh-CN" altLang="en-US" sz="1800" b="1" i="0" u="none" strike="noStrike" cap="none" normalizeH="0" baseline="0">
              <a:ln>
                <a:noFill/>
              </a:ln>
              <a:solidFill>
                <a:schemeClr val="tx1"/>
              </a:solidFill>
              <a:effectLst/>
              <a:latin typeface="Arial" charset="0"/>
              <a:ea typeface="SimSun" pitchFamily="2" charset="-122"/>
            </a:endParaRPr>
          </a:p>
        </p:txBody>
      </p:sp>
    </p:spTree>
    <p:extLst>
      <p:ext uri="{BB962C8B-B14F-4D97-AF65-F5344CB8AC3E}">
        <p14:creationId xmlns:p14="http://schemas.microsoft.com/office/powerpoint/2010/main" val="738324212"/>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5745BA98-3736-1F4B-8E6D-436D6BECE35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203901" y="3429000"/>
            <a:ext cx="3439096" cy="2732657"/>
          </a:xfrm>
          <a:prstGeom prst="rect">
            <a:avLst/>
          </a:prstGeom>
        </p:spPr>
      </p:pic>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dirty="0">
                <a:latin typeface="Futura Medium" panose="020B0602020204020303" pitchFamily="34" charset="-79"/>
                <a:cs typeface="Futura Medium" panose="020B0602020204020303" pitchFamily="34" charset="-79"/>
              </a:rPr>
              <a:t>Question?</a:t>
            </a:r>
            <a:endParaRPr kumimoji="1" lang="zh-CN" altLang="en-US" dirty="0">
              <a:latin typeface="Futura Medium" panose="020B0602020204020303" pitchFamily="34" charset="-79"/>
              <a:cs typeface="Futura Medium" panose="020B0602020204020303" pitchFamily="34" charset="-79"/>
            </a:endParaRPr>
          </a:p>
        </p:txBody>
      </p:sp>
      <p:sp>
        <p:nvSpPr>
          <p:cNvPr id="3" name="内容占位符 2">
            <a:extLst>
              <a:ext uri="{FF2B5EF4-FFF2-40B4-BE49-F238E27FC236}">
                <a16:creationId xmlns:a16="http://schemas.microsoft.com/office/drawing/2014/main" id="{BE687FFF-8E75-CA4C-A7EA-FE79B879F5E9}"/>
              </a:ext>
            </a:extLst>
          </p:cNvPr>
          <p:cNvSpPr>
            <a:spLocks noGrp="1"/>
          </p:cNvSpPr>
          <p:nvPr>
            <p:ph sz="half" idx="1"/>
          </p:nvPr>
        </p:nvSpPr>
        <p:spPr/>
        <p:txBody>
          <a:bodyPr/>
          <a:lstStyle/>
          <a:p>
            <a:pPr marL="457200" indent="-457200">
              <a:lnSpc>
                <a:spcPct val="200000"/>
              </a:lnSpc>
              <a:buFont typeface="+mj-lt"/>
              <a:buAutoNum type="arabicPeriod"/>
            </a:pPr>
            <a:r>
              <a:rPr lang="en-US" altLang="zh-CN" dirty="0">
                <a:latin typeface="Gill Sans MT" panose="020B0502020104020203" pitchFamily="34" charset="0"/>
              </a:rPr>
              <a:t>AI</a:t>
            </a:r>
            <a:r>
              <a:rPr lang="zh-CN" altLang="en-US" dirty="0">
                <a:latin typeface="Gill Sans MT" panose="020B0502020104020203" pitchFamily="34" charset="0"/>
              </a:rPr>
              <a:t> 编译器跟传统编译器有什么区别吗？</a:t>
            </a:r>
            <a:endParaRPr lang="en-US" altLang="zh-CN" dirty="0">
              <a:latin typeface="Gill Sans MT" panose="020B0502020104020203" pitchFamily="34" charset="0"/>
            </a:endParaRPr>
          </a:p>
          <a:p>
            <a:pPr marL="457200" indent="-457200">
              <a:lnSpc>
                <a:spcPct val="200000"/>
              </a:lnSpc>
              <a:buFont typeface="+mj-lt"/>
              <a:buAutoNum type="arabicPeriod"/>
            </a:pPr>
            <a:r>
              <a:rPr lang="en-US" altLang="zh-CN" dirty="0">
                <a:latin typeface="Gill Sans MT" panose="020B0502020104020203" pitchFamily="34" charset="0"/>
              </a:rPr>
              <a:t>AI</a:t>
            </a:r>
            <a:r>
              <a:rPr lang="zh-CN" altLang="en-US" dirty="0">
                <a:latin typeface="Gill Sans MT" panose="020B0502020104020203" pitchFamily="34" charset="0"/>
              </a:rPr>
              <a:t> 框架跟</a:t>
            </a:r>
            <a:r>
              <a:rPr lang="en-US" altLang="zh-CN" dirty="0">
                <a:latin typeface="Gill Sans MT" panose="020B0502020104020203" pitchFamily="34" charset="0"/>
              </a:rPr>
              <a:t>AI</a:t>
            </a:r>
            <a:r>
              <a:rPr lang="zh-CN" altLang="en-US" dirty="0">
                <a:latin typeface="Gill Sans MT" panose="020B0502020104020203" pitchFamily="34" charset="0"/>
              </a:rPr>
              <a:t>编译器什么关系？是</a:t>
            </a:r>
            <a:r>
              <a:rPr lang="en-US" altLang="zh-CN" dirty="0">
                <a:latin typeface="Gill Sans MT" panose="020B0502020104020203" pitchFamily="34" charset="0"/>
              </a:rPr>
              <a:t>AI</a:t>
            </a:r>
            <a:r>
              <a:rPr lang="zh-CN" altLang="en-US" dirty="0">
                <a:latin typeface="Gill Sans MT" panose="020B0502020104020203" pitchFamily="34" charset="0"/>
              </a:rPr>
              <a:t>框架包含</a:t>
            </a:r>
            <a:r>
              <a:rPr lang="en-US" altLang="zh-CN" dirty="0">
                <a:latin typeface="Gill Sans MT" panose="020B0502020104020203" pitchFamily="34" charset="0"/>
              </a:rPr>
              <a:t>AI</a:t>
            </a:r>
            <a:r>
              <a:rPr lang="zh-CN" altLang="en-US" dirty="0">
                <a:latin typeface="Gill Sans MT" panose="020B0502020104020203" pitchFamily="34" charset="0"/>
              </a:rPr>
              <a:t>编译器 </a:t>
            </a:r>
            <a:r>
              <a:rPr lang="en-US" altLang="zh-CN" dirty="0">
                <a:latin typeface="Gill Sans MT" panose="020B0502020104020203" pitchFamily="34" charset="0"/>
              </a:rPr>
              <a:t>or</a:t>
            </a:r>
            <a:r>
              <a:rPr lang="zh-CN" altLang="en-US" dirty="0">
                <a:latin typeface="Gill Sans MT" panose="020B0502020104020203" pitchFamily="34" charset="0"/>
              </a:rPr>
              <a:t> </a:t>
            </a:r>
            <a:r>
              <a:rPr lang="en-US" altLang="zh-CN" dirty="0">
                <a:latin typeface="Gill Sans MT" panose="020B0502020104020203" pitchFamily="34" charset="0"/>
              </a:rPr>
              <a:t>AI</a:t>
            </a:r>
            <a:r>
              <a:rPr lang="zh-CN" altLang="en-US" dirty="0">
                <a:latin typeface="Gill Sans MT" panose="020B0502020104020203" pitchFamily="34" charset="0"/>
              </a:rPr>
              <a:t>框架就是一个</a:t>
            </a:r>
            <a:r>
              <a:rPr lang="en-US" altLang="zh-CN" dirty="0">
                <a:latin typeface="Gill Sans MT" panose="020B0502020104020203" pitchFamily="34" charset="0"/>
              </a:rPr>
              <a:t>AI</a:t>
            </a:r>
            <a:r>
              <a:rPr lang="zh-CN" altLang="en-US" dirty="0">
                <a:latin typeface="Gill Sans MT" panose="020B0502020104020203" pitchFamily="34" charset="0"/>
              </a:rPr>
              <a:t>编译器？</a:t>
            </a:r>
            <a:endParaRPr lang="en-US" altLang="zh-CN" dirty="0">
              <a:latin typeface="Gill Sans MT" panose="020B0502020104020203" pitchFamily="34" charset="0"/>
            </a:endParaRPr>
          </a:p>
          <a:p>
            <a:pPr marL="457200" indent="-457200">
              <a:lnSpc>
                <a:spcPct val="200000"/>
              </a:lnSpc>
              <a:buFont typeface="+mj-lt"/>
              <a:buAutoNum type="arabicPeriod"/>
            </a:pPr>
            <a:r>
              <a:rPr lang="en-US" altLang="zh-CN" dirty="0">
                <a:latin typeface="Gill Sans MT" panose="020B0502020104020203" pitchFamily="34" charset="0"/>
              </a:rPr>
              <a:t>AI</a:t>
            </a:r>
            <a:r>
              <a:rPr lang="zh-CN" altLang="en-US" dirty="0">
                <a:latin typeface="Gill Sans MT" panose="020B0502020104020203" pitchFamily="34" charset="0"/>
              </a:rPr>
              <a:t> 领域真的需要编译器吗？那为什么 </a:t>
            </a:r>
            <a:r>
              <a:rPr lang="en-US" altLang="zh-CN" dirty="0">
                <a:latin typeface="Gill Sans MT" panose="020B0502020104020203" pitchFamily="34" charset="0"/>
              </a:rPr>
              <a:t>PyTorch</a:t>
            </a:r>
            <a:r>
              <a:rPr lang="zh-CN" altLang="en-US" dirty="0">
                <a:latin typeface="Gill Sans MT" panose="020B0502020104020203" pitchFamily="34" charset="0"/>
              </a:rPr>
              <a:t> 动态图模式没有编译器的概念？</a:t>
            </a:r>
            <a:endParaRPr lang="en-US" altLang="zh-CN" dirty="0">
              <a:latin typeface="Gill Sans MT" panose="020B0502020104020203" pitchFamily="34" charset="0"/>
            </a:endParaRPr>
          </a:p>
          <a:p>
            <a:pPr marL="457200" indent="-457200">
              <a:lnSpc>
                <a:spcPct val="200000"/>
              </a:lnSpc>
              <a:buFont typeface="+mj-lt"/>
              <a:buAutoNum type="arabicPeriod"/>
            </a:pPr>
            <a:r>
              <a:rPr lang="zh-CN" altLang="en-US" dirty="0"/>
              <a:t>技术投入比来看，神经网络编译器和人工算子实现，哪个性价比更高？</a:t>
            </a:r>
            <a:endParaRPr lang="en-US" altLang="zh-CN" dirty="0">
              <a:latin typeface="Gill Sans MT" panose="020B0502020104020203" pitchFamily="34" charset="0"/>
            </a:endParaRPr>
          </a:p>
        </p:txBody>
      </p:sp>
    </p:spTree>
    <p:extLst>
      <p:ext uri="{BB962C8B-B14F-4D97-AF65-F5344CB8AC3E}">
        <p14:creationId xmlns:p14="http://schemas.microsoft.com/office/powerpoint/2010/main" val="2786677976"/>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
            <a:extLst>
              <a:ext uri="{FF2B5EF4-FFF2-40B4-BE49-F238E27FC236}">
                <a16:creationId xmlns:a16="http://schemas.microsoft.com/office/drawing/2014/main" id="{DAD4934B-A6D5-F641-A028-A1441C365755}"/>
              </a:ext>
            </a:extLst>
          </p:cNvPr>
          <p:cNvSpPr>
            <a:spLocks noGrp="1"/>
          </p:cNvSpPr>
          <p:nvPr/>
        </p:nvSpPr>
        <p:spPr>
          <a:xfrm>
            <a:off x="616645" y="404664"/>
            <a:ext cx="10963473" cy="589190"/>
          </a:xfrm>
          <a:prstGeom prst="rect">
            <a:avLst/>
          </a:prstGeom>
          <a:noFill/>
        </p:spPr>
        <p:txBody>
          <a:bodyPr/>
          <a:lstStyle>
            <a:lvl1pPr algn="l" rtl="0" eaLnBrk="1" fontAlgn="base" hangingPunct="1">
              <a:spcBef>
                <a:spcPct val="0"/>
              </a:spcBef>
              <a:spcAft>
                <a:spcPct val="0"/>
              </a:spcAft>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a:lstStyle>
          <a:p>
            <a:r>
              <a:rPr lang="en-US" altLang="zh-CN" b="0" dirty="0">
                <a:solidFill>
                  <a:srgbClr val="FFC000"/>
                </a:solidFill>
                <a:latin typeface="Futura Medium" panose="020B0602020204020303" pitchFamily="34" charset="-79"/>
                <a:cs typeface="Futura Medium" panose="020B0602020204020303" pitchFamily="34" charset="-79"/>
                <a:sym typeface="Huawei Sans" panose="020C0503030203020204" pitchFamily="34" charset="0"/>
              </a:rPr>
              <a:t>Talk Overview</a:t>
            </a:r>
            <a:endParaRPr kumimoji="1" lang="zh-CN" altLang="en-US" b="0" dirty="0">
              <a:solidFill>
                <a:srgbClr val="FFC000"/>
              </a:solidFill>
              <a:latin typeface="Futura Medium" panose="020B0602020204020303" pitchFamily="34" charset="-79"/>
              <a:cs typeface="Futura Medium" panose="020B0602020204020303" pitchFamily="34" charset="-79"/>
            </a:endParaRPr>
          </a:p>
        </p:txBody>
      </p:sp>
      <p:sp>
        <p:nvSpPr>
          <p:cNvPr id="12" name="内容占位符 2">
            <a:extLst>
              <a:ext uri="{FF2B5EF4-FFF2-40B4-BE49-F238E27FC236}">
                <a16:creationId xmlns:a16="http://schemas.microsoft.com/office/drawing/2014/main" id="{777ED92B-92FB-8C4F-8239-77690F664FFA}"/>
              </a:ext>
            </a:extLst>
          </p:cNvPr>
          <p:cNvSpPr>
            <a:spLocks noGrp="1"/>
          </p:cNvSpPr>
          <p:nvPr/>
        </p:nvSpPr>
        <p:spPr>
          <a:xfrm>
            <a:off x="616645" y="1052736"/>
            <a:ext cx="10963473" cy="4885776"/>
          </a:xfrm>
          <a:prstGeom prst="rect">
            <a:avLst/>
          </a:prstGeom>
          <a:noFill/>
        </p:spPr>
        <p:txBody>
          <a:bodyPr anchor="ctr"/>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457200" indent="-457200">
              <a:lnSpc>
                <a:spcPct val="130000"/>
              </a:lnSpc>
              <a:buFont typeface="+mj-lt"/>
              <a:buAutoNum type="arabicPeriod"/>
            </a:pPr>
            <a:r>
              <a:rPr lang="zh-CN" altLang="en-US" sz="2400" b="1" dirty="0">
                <a:solidFill>
                  <a:schemeClr val="bg2"/>
                </a:solidFill>
                <a:latin typeface="Gill Sans MT" panose="020B0502020104020203" pitchFamily="34" charset="0"/>
              </a:rPr>
              <a:t>传统编译器</a:t>
            </a:r>
            <a:endParaRPr lang="en-US" altLang="zh-CN" sz="2400" b="1" dirty="0">
              <a:solidFill>
                <a:schemeClr val="bg2"/>
              </a:solidFill>
              <a:latin typeface="Gill Sans MT" panose="020B0502020104020203" pitchFamily="34" charset="0"/>
            </a:endParaRPr>
          </a:p>
          <a:p>
            <a:pPr lvl="1">
              <a:lnSpc>
                <a:spcPct val="130000"/>
              </a:lnSpc>
            </a:pPr>
            <a:r>
              <a:rPr lang="en-US" altLang="zh-CN" sz="2000" dirty="0">
                <a:solidFill>
                  <a:schemeClr val="bg2"/>
                </a:solidFill>
                <a:latin typeface="Gill Sans MT" panose="020B0502020104020203" pitchFamily="34" charset="0"/>
              </a:rPr>
              <a:t>History</a:t>
            </a:r>
            <a:r>
              <a:rPr lang="zh-CN" altLang="en-US" sz="2000" dirty="0">
                <a:solidFill>
                  <a:schemeClr val="bg2"/>
                </a:solidFill>
                <a:latin typeface="Gill Sans MT" panose="020B0502020104020203" pitchFamily="34" charset="0"/>
              </a:rPr>
              <a:t> </a:t>
            </a:r>
            <a:r>
              <a:rPr lang="en-US" altLang="zh-CN" sz="2000" dirty="0">
                <a:solidFill>
                  <a:schemeClr val="bg2"/>
                </a:solidFill>
                <a:latin typeface="Gill Sans MT" panose="020B0502020104020203" pitchFamily="34" charset="0"/>
              </a:rPr>
              <a:t>of</a:t>
            </a:r>
            <a:r>
              <a:rPr lang="zh-CN" altLang="en-US" sz="2000" dirty="0">
                <a:solidFill>
                  <a:schemeClr val="bg2"/>
                </a:solidFill>
                <a:latin typeface="Gill Sans MT" panose="020B0502020104020203" pitchFamily="34" charset="0"/>
              </a:rPr>
              <a:t> </a:t>
            </a:r>
            <a:r>
              <a:rPr lang="en-US" altLang="zh-CN" sz="2000" dirty="0">
                <a:solidFill>
                  <a:schemeClr val="bg2"/>
                </a:solidFill>
                <a:latin typeface="Gill Sans MT" panose="020B0502020104020203" pitchFamily="34" charset="0"/>
              </a:rPr>
              <a:t>Compiler</a:t>
            </a:r>
            <a:r>
              <a:rPr lang="zh-CN" altLang="en-US" sz="2000" dirty="0">
                <a:solidFill>
                  <a:schemeClr val="bg2"/>
                </a:solidFill>
                <a:latin typeface="Gill Sans MT" panose="020B0502020104020203" pitchFamily="34" charset="0"/>
              </a:rPr>
              <a:t> </a:t>
            </a:r>
            <a:r>
              <a:rPr lang="en-US" altLang="zh-CN" sz="1800" dirty="0">
                <a:solidFill>
                  <a:schemeClr val="bg2"/>
                </a:solidFill>
                <a:latin typeface="Gill Sans MT" panose="020B0502020104020203" pitchFamily="34" charset="0"/>
              </a:rPr>
              <a:t>-</a:t>
            </a:r>
            <a:r>
              <a:rPr lang="zh-CN" altLang="en-US" sz="1800" dirty="0">
                <a:solidFill>
                  <a:schemeClr val="bg2"/>
                </a:solidFill>
                <a:latin typeface="Gill Sans MT" panose="020B0502020104020203" pitchFamily="34" charset="0"/>
              </a:rPr>
              <a:t> 编译器的发展</a:t>
            </a:r>
            <a:endParaRPr lang="en-US" altLang="zh-CN" sz="2000" dirty="0">
              <a:solidFill>
                <a:schemeClr val="bg2"/>
              </a:solidFill>
              <a:latin typeface="Gill Sans MT" panose="020B0502020104020203" pitchFamily="34" charset="0"/>
            </a:endParaRPr>
          </a:p>
          <a:p>
            <a:pPr lvl="1">
              <a:lnSpc>
                <a:spcPct val="130000"/>
              </a:lnSpc>
            </a:pPr>
            <a:r>
              <a:rPr lang="en-US" altLang="zh-CN" sz="2000" dirty="0">
                <a:solidFill>
                  <a:schemeClr val="bg2"/>
                </a:solidFill>
                <a:latin typeface="Gill Sans MT" panose="020B0502020104020203" pitchFamily="34" charset="0"/>
              </a:rPr>
              <a:t>GCC</a:t>
            </a:r>
            <a:r>
              <a:rPr lang="zh-CN" altLang="en-US" sz="2000" dirty="0">
                <a:solidFill>
                  <a:schemeClr val="bg2"/>
                </a:solidFill>
                <a:latin typeface="Gill Sans MT" panose="020B0502020104020203" pitchFamily="34" charset="0"/>
              </a:rPr>
              <a:t> </a:t>
            </a:r>
            <a:r>
              <a:rPr lang="en-US" altLang="zh-CN" sz="2000" dirty="0">
                <a:solidFill>
                  <a:schemeClr val="bg2"/>
                </a:solidFill>
                <a:latin typeface="Gill Sans MT" panose="020B0502020104020203" pitchFamily="34" charset="0"/>
              </a:rPr>
              <a:t>process and principle</a:t>
            </a:r>
            <a:r>
              <a:rPr lang="zh-CN" altLang="en-US" sz="2000" dirty="0">
                <a:solidFill>
                  <a:schemeClr val="bg2"/>
                </a:solidFill>
                <a:latin typeface="Gill Sans MT" panose="020B0502020104020203" pitchFamily="34" charset="0"/>
              </a:rPr>
              <a:t> </a:t>
            </a:r>
            <a:r>
              <a:rPr lang="en-US" altLang="zh-CN" sz="2000" dirty="0">
                <a:solidFill>
                  <a:schemeClr val="bg2"/>
                </a:solidFill>
                <a:latin typeface="Gill Sans MT" panose="020B0502020104020203" pitchFamily="34" charset="0"/>
              </a:rPr>
              <a:t>–</a:t>
            </a:r>
            <a:r>
              <a:rPr lang="zh-CN" altLang="en-US" sz="2000" dirty="0">
                <a:solidFill>
                  <a:schemeClr val="bg2"/>
                </a:solidFill>
                <a:latin typeface="Gill Sans MT" panose="020B0502020104020203" pitchFamily="34" charset="0"/>
              </a:rPr>
              <a:t> </a:t>
            </a:r>
            <a:r>
              <a:rPr lang="en-US" altLang="zh-CN" sz="1800" dirty="0">
                <a:solidFill>
                  <a:schemeClr val="bg2"/>
                </a:solidFill>
                <a:latin typeface="Gill Sans MT" panose="020B0502020104020203" pitchFamily="34" charset="0"/>
              </a:rPr>
              <a:t>GCC</a:t>
            </a:r>
            <a:r>
              <a:rPr lang="zh-CN" altLang="en-US" sz="1800" dirty="0">
                <a:solidFill>
                  <a:schemeClr val="bg2"/>
                </a:solidFill>
                <a:latin typeface="Gill Sans MT" panose="020B0502020104020203" pitchFamily="34" charset="0"/>
              </a:rPr>
              <a:t> 编译过程和原理</a:t>
            </a:r>
            <a:endParaRPr lang="en-US" altLang="zh-CN" sz="1800" dirty="0">
              <a:solidFill>
                <a:schemeClr val="bg2"/>
              </a:solidFill>
              <a:latin typeface="Gill Sans MT" panose="020B0502020104020203" pitchFamily="34" charset="0"/>
            </a:endParaRPr>
          </a:p>
          <a:p>
            <a:pPr lvl="1">
              <a:lnSpc>
                <a:spcPct val="130000"/>
              </a:lnSpc>
            </a:pPr>
            <a:r>
              <a:rPr lang="en-US" altLang="zh-CN" sz="2000" dirty="0">
                <a:solidFill>
                  <a:schemeClr val="bg2"/>
                </a:solidFill>
                <a:latin typeface="Gill Sans MT" panose="020B0502020104020203" pitchFamily="34" charset="0"/>
              </a:rPr>
              <a:t>LLVM/Clang</a:t>
            </a:r>
            <a:r>
              <a:rPr lang="zh-CN" altLang="en-US" sz="2000" dirty="0">
                <a:solidFill>
                  <a:schemeClr val="bg2"/>
                </a:solidFill>
                <a:latin typeface="Gill Sans MT" panose="020B0502020104020203" pitchFamily="34" charset="0"/>
              </a:rPr>
              <a:t> </a:t>
            </a:r>
            <a:r>
              <a:rPr lang="en-US" altLang="zh-CN" sz="2000" dirty="0">
                <a:solidFill>
                  <a:schemeClr val="bg2"/>
                </a:solidFill>
                <a:latin typeface="Gill Sans MT" panose="020B0502020104020203" pitchFamily="34" charset="0"/>
              </a:rPr>
              <a:t>process</a:t>
            </a:r>
            <a:r>
              <a:rPr lang="zh-CN" altLang="en-US" sz="2000" dirty="0">
                <a:solidFill>
                  <a:schemeClr val="bg2"/>
                </a:solidFill>
                <a:latin typeface="Gill Sans MT" panose="020B0502020104020203" pitchFamily="34" charset="0"/>
              </a:rPr>
              <a:t> </a:t>
            </a:r>
            <a:r>
              <a:rPr lang="en-US" altLang="zh-CN" sz="2000" dirty="0">
                <a:solidFill>
                  <a:schemeClr val="bg2"/>
                </a:solidFill>
                <a:latin typeface="Gill Sans MT" panose="020B0502020104020203" pitchFamily="34" charset="0"/>
              </a:rPr>
              <a:t>and</a:t>
            </a:r>
            <a:r>
              <a:rPr lang="zh-CN" altLang="en-US" sz="2000" dirty="0">
                <a:solidFill>
                  <a:schemeClr val="bg2"/>
                </a:solidFill>
                <a:latin typeface="Gill Sans MT" panose="020B0502020104020203" pitchFamily="34" charset="0"/>
              </a:rPr>
              <a:t> </a:t>
            </a:r>
            <a:r>
              <a:rPr lang="en-US" altLang="zh-CN" sz="2000" dirty="0">
                <a:solidFill>
                  <a:schemeClr val="bg2"/>
                </a:solidFill>
                <a:latin typeface="Gill Sans MT" panose="020B0502020104020203" pitchFamily="34" charset="0"/>
              </a:rPr>
              <a:t>principle</a:t>
            </a:r>
            <a:r>
              <a:rPr lang="zh-CN" altLang="en-US" sz="2000" dirty="0">
                <a:solidFill>
                  <a:schemeClr val="bg2"/>
                </a:solidFill>
                <a:latin typeface="Gill Sans MT" panose="020B0502020104020203" pitchFamily="34" charset="0"/>
              </a:rPr>
              <a:t> </a:t>
            </a:r>
            <a:r>
              <a:rPr lang="en-US" altLang="zh-CN" sz="2000" dirty="0">
                <a:solidFill>
                  <a:schemeClr val="bg2"/>
                </a:solidFill>
                <a:latin typeface="Gill Sans MT" panose="020B0502020104020203" pitchFamily="34" charset="0"/>
              </a:rPr>
              <a:t>–</a:t>
            </a:r>
            <a:r>
              <a:rPr lang="zh-CN" altLang="en-US" sz="2000" dirty="0">
                <a:solidFill>
                  <a:schemeClr val="bg2"/>
                </a:solidFill>
                <a:latin typeface="Gill Sans MT" panose="020B0502020104020203" pitchFamily="34" charset="0"/>
              </a:rPr>
              <a:t> </a:t>
            </a:r>
            <a:r>
              <a:rPr lang="en-US" altLang="zh-CN" sz="2000" dirty="0">
                <a:solidFill>
                  <a:schemeClr val="bg2"/>
                </a:solidFill>
                <a:latin typeface="Gill Sans MT" panose="020B0502020104020203" pitchFamily="34" charset="0"/>
              </a:rPr>
              <a:t>LLVM</a:t>
            </a:r>
            <a:r>
              <a:rPr lang="zh-CN" altLang="en-US" sz="2000" dirty="0">
                <a:solidFill>
                  <a:schemeClr val="bg2"/>
                </a:solidFill>
                <a:latin typeface="Gill Sans MT" panose="020B0502020104020203" pitchFamily="34" charset="0"/>
              </a:rPr>
              <a:t> 架构和原理</a:t>
            </a:r>
            <a:endParaRPr lang="en-US" altLang="zh-CN" sz="2000" dirty="0">
              <a:solidFill>
                <a:schemeClr val="bg2"/>
              </a:solidFill>
              <a:latin typeface="Gill Sans MT" panose="020B0502020104020203" pitchFamily="34" charset="0"/>
            </a:endParaRPr>
          </a:p>
          <a:p>
            <a:pPr marL="457200" indent="-457200">
              <a:lnSpc>
                <a:spcPct val="130000"/>
              </a:lnSpc>
              <a:buFont typeface="+mj-lt"/>
              <a:buAutoNum type="arabicPeriod"/>
            </a:pPr>
            <a:r>
              <a:rPr lang="en-US" altLang="zh-CN" sz="2400" b="1" dirty="0">
                <a:solidFill>
                  <a:srgbClr val="374154"/>
                </a:solidFill>
                <a:latin typeface="Gill Sans MT" panose="020B0502020104020203" pitchFamily="34" charset="0"/>
              </a:rPr>
              <a:t>AI</a:t>
            </a:r>
            <a:r>
              <a:rPr lang="zh-CN" altLang="en-US" sz="2400" b="1" dirty="0">
                <a:solidFill>
                  <a:srgbClr val="374154"/>
                </a:solidFill>
                <a:latin typeface="Gill Sans MT" panose="020B0502020104020203" pitchFamily="34" charset="0"/>
              </a:rPr>
              <a:t>编译器</a:t>
            </a:r>
          </a:p>
          <a:p>
            <a:pPr lvl="1">
              <a:lnSpc>
                <a:spcPct val="130000"/>
              </a:lnSpc>
            </a:pPr>
            <a:r>
              <a:rPr lang="en-US" altLang="zh-CN" sz="2000" dirty="0">
                <a:solidFill>
                  <a:srgbClr val="374154"/>
                </a:solidFill>
                <a:latin typeface="Gill Sans MT" panose="020B0502020104020203" pitchFamily="34" charset="0"/>
              </a:rPr>
              <a:t>History</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of</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AI</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Compiler</a:t>
            </a:r>
            <a:r>
              <a:rPr lang="zh-CN" altLang="en-US" sz="2000" dirty="0">
                <a:solidFill>
                  <a:srgbClr val="374154"/>
                </a:solidFill>
                <a:latin typeface="Gill Sans MT" panose="020B0502020104020203" pitchFamily="34" charset="0"/>
              </a:rPr>
              <a:t> </a:t>
            </a:r>
            <a:r>
              <a:rPr lang="en-US" altLang="zh-CN" sz="1800" dirty="0">
                <a:solidFill>
                  <a:srgbClr val="374154"/>
                </a:solidFill>
                <a:latin typeface="Gill Sans MT" panose="020B0502020104020203" pitchFamily="34" charset="0"/>
              </a:rPr>
              <a:t>–</a:t>
            </a:r>
            <a:r>
              <a:rPr lang="zh-CN" altLang="en-US" sz="1800" dirty="0">
                <a:solidFill>
                  <a:srgbClr val="374154"/>
                </a:solidFill>
                <a:latin typeface="Gill Sans MT" panose="020B0502020104020203" pitchFamily="34" charset="0"/>
              </a:rPr>
              <a:t> </a:t>
            </a:r>
            <a:r>
              <a:rPr lang="en-US" altLang="zh-CN" sz="1800" dirty="0">
                <a:solidFill>
                  <a:srgbClr val="374154"/>
                </a:solidFill>
                <a:latin typeface="Gill Sans MT" panose="020B0502020104020203" pitchFamily="34" charset="0"/>
              </a:rPr>
              <a:t>AI</a:t>
            </a:r>
            <a:r>
              <a:rPr lang="zh-CN" altLang="en-US" sz="1800" dirty="0">
                <a:solidFill>
                  <a:srgbClr val="374154"/>
                </a:solidFill>
                <a:latin typeface="Gill Sans MT" panose="020B0502020104020203" pitchFamily="34" charset="0"/>
              </a:rPr>
              <a:t>编译器的发展</a:t>
            </a:r>
            <a:endParaRPr lang="en-US" altLang="zh-CN" sz="2000" dirty="0">
              <a:solidFill>
                <a:srgbClr val="374154"/>
              </a:solidFill>
              <a:latin typeface="Gill Sans MT" panose="020B0502020104020203" pitchFamily="34" charset="0"/>
            </a:endParaRPr>
          </a:p>
          <a:p>
            <a:pPr lvl="1">
              <a:lnSpc>
                <a:spcPct val="130000"/>
              </a:lnSpc>
            </a:pPr>
            <a:r>
              <a:rPr lang="en-US" altLang="zh-CN" sz="2000" dirty="0">
                <a:solidFill>
                  <a:srgbClr val="374154"/>
                </a:solidFill>
                <a:latin typeface="Gill Sans MT" panose="020B0502020104020203" pitchFamily="34" charset="0"/>
              </a:rPr>
              <a:t>Base</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Common architecture</a:t>
            </a:r>
            <a:r>
              <a:rPr lang="zh-CN" altLang="en-US" sz="2000" dirty="0">
                <a:solidFill>
                  <a:srgbClr val="374154"/>
                </a:solidFill>
                <a:latin typeface="Gill Sans MT" panose="020B0502020104020203" pitchFamily="34" charset="0"/>
              </a:rPr>
              <a:t> </a:t>
            </a:r>
            <a:r>
              <a:rPr lang="en-US" altLang="zh-CN" sz="1800" dirty="0">
                <a:solidFill>
                  <a:srgbClr val="374154"/>
                </a:solidFill>
                <a:latin typeface="Gill Sans MT" panose="020B0502020104020203" pitchFamily="34" charset="0"/>
              </a:rPr>
              <a:t>–</a:t>
            </a:r>
            <a:r>
              <a:rPr lang="zh-CN" altLang="en-US" sz="1800" dirty="0">
                <a:solidFill>
                  <a:srgbClr val="374154"/>
                </a:solidFill>
                <a:latin typeface="Gill Sans MT" panose="020B0502020104020203" pitchFamily="34" charset="0"/>
              </a:rPr>
              <a:t> </a:t>
            </a:r>
            <a:r>
              <a:rPr lang="en-US" altLang="zh-CN" sz="1800" dirty="0">
                <a:solidFill>
                  <a:srgbClr val="374154"/>
                </a:solidFill>
                <a:latin typeface="Gill Sans MT" panose="020B0502020104020203" pitchFamily="34" charset="0"/>
              </a:rPr>
              <a:t>AI</a:t>
            </a:r>
            <a:r>
              <a:rPr lang="zh-CN" altLang="en-US" sz="1800" dirty="0">
                <a:solidFill>
                  <a:srgbClr val="374154"/>
                </a:solidFill>
                <a:latin typeface="Gill Sans MT" panose="020B0502020104020203" pitchFamily="34" charset="0"/>
              </a:rPr>
              <a:t>编译器的通用架构</a:t>
            </a:r>
            <a:endParaRPr lang="en-US" altLang="zh-CN" sz="1800" dirty="0">
              <a:solidFill>
                <a:srgbClr val="374154"/>
              </a:solidFill>
              <a:latin typeface="Gill Sans MT" panose="020B0502020104020203" pitchFamily="34" charset="0"/>
            </a:endParaRPr>
          </a:p>
          <a:p>
            <a:pPr lvl="1">
              <a:lnSpc>
                <a:spcPct val="130000"/>
              </a:lnSpc>
            </a:pPr>
            <a:r>
              <a:rPr lang="en-US" altLang="zh-CN" sz="2000" dirty="0">
                <a:solidFill>
                  <a:srgbClr val="374154"/>
                </a:solidFill>
                <a:latin typeface="Gill Sans MT" panose="020B0502020104020203" pitchFamily="34" charset="0"/>
              </a:rPr>
              <a:t>Different</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and</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challenge</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of</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the</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future</a:t>
            </a:r>
            <a:r>
              <a:rPr lang="zh-CN" altLang="en-US" sz="2000" dirty="0">
                <a:solidFill>
                  <a:srgbClr val="374154"/>
                </a:solidFill>
                <a:latin typeface="Gill Sans MT" panose="020B0502020104020203" pitchFamily="34" charset="0"/>
              </a:rPr>
              <a:t> </a:t>
            </a:r>
            <a:r>
              <a:rPr lang="en-US" altLang="zh-CN" sz="2000" dirty="0">
                <a:solidFill>
                  <a:srgbClr val="374154"/>
                </a:solidFill>
                <a:latin typeface="Gill Sans MT" panose="020B0502020104020203" pitchFamily="34" charset="0"/>
              </a:rPr>
              <a:t>–</a:t>
            </a:r>
            <a:r>
              <a:rPr lang="zh-CN" altLang="en-US" sz="2000" dirty="0">
                <a:solidFill>
                  <a:srgbClr val="374154"/>
                </a:solidFill>
                <a:latin typeface="Gill Sans MT" panose="020B0502020104020203" pitchFamily="34" charset="0"/>
              </a:rPr>
              <a:t> </a:t>
            </a:r>
            <a:r>
              <a:rPr lang="zh-CN" altLang="en-US" sz="1800" dirty="0">
                <a:solidFill>
                  <a:srgbClr val="374154"/>
                </a:solidFill>
                <a:latin typeface="Gill Sans MT" panose="020B0502020104020203" pitchFamily="34" charset="0"/>
              </a:rPr>
              <a:t>未来的挑战与思考</a:t>
            </a:r>
            <a:endParaRPr lang="en-US" altLang="zh-CN" sz="2400" b="1" dirty="0">
              <a:solidFill>
                <a:srgbClr val="374154"/>
              </a:solidFill>
              <a:latin typeface="Gill Sans MT" panose="020B0502020104020203" pitchFamily="34" charset="0"/>
            </a:endParaRPr>
          </a:p>
        </p:txBody>
      </p:sp>
    </p:spTree>
    <p:extLst>
      <p:ext uri="{BB962C8B-B14F-4D97-AF65-F5344CB8AC3E}">
        <p14:creationId xmlns:p14="http://schemas.microsoft.com/office/powerpoint/2010/main" val="2859959283"/>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AA29AF3E-12BD-804E-9A12-C93A5EDB7AF9}"/>
              </a:ext>
            </a:extLst>
          </p:cNvPr>
          <p:cNvSpPr>
            <a:spLocks noGrp="1"/>
          </p:cNvSpPr>
          <p:nvPr>
            <p:ph sz="half" idx="1"/>
          </p:nvPr>
        </p:nvSpPr>
        <p:spPr>
          <a:xfrm>
            <a:off x="623635" y="980728"/>
            <a:ext cx="10731328" cy="5029792"/>
          </a:xfrm>
        </p:spPr>
        <p:txBody>
          <a:bodyPr anchor="ctr"/>
          <a:lstStyle/>
          <a:p>
            <a:pPr marL="0" indent="0" algn="ctr">
              <a:buNone/>
            </a:pPr>
            <a:r>
              <a:rPr lang="zh-CN" altLang="en-US" sz="9600" dirty="0">
                <a:solidFill>
                  <a:srgbClr val="C00000"/>
                </a:solidFill>
                <a:latin typeface="Futura Medium" panose="020B0602020204020303" pitchFamily="34" charset="-79"/>
                <a:cs typeface="Futura Medium" panose="020B0602020204020303" pitchFamily="34" charset="-79"/>
              </a:rPr>
              <a:t>现有 </a:t>
            </a:r>
            <a:r>
              <a:rPr lang="en-US" altLang="zh-CN" sz="9600" dirty="0">
                <a:solidFill>
                  <a:srgbClr val="C00000"/>
                </a:solidFill>
                <a:latin typeface="Futura Medium" panose="020B0602020204020303" pitchFamily="34" charset="-79"/>
                <a:cs typeface="Futura Medium" panose="020B0602020204020303" pitchFamily="34" charset="-79"/>
              </a:rPr>
              <a:t>AI</a:t>
            </a:r>
            <a:r>
              <a:rPr lang="zh-CN" altLang="en-US" sz="9600" dirty="0">
                <a:solidFill>
                  <a:srgbClr val="C00000"/>
                </a:solidFill>
                <a:latin typeface="Futura Medium" panose="020B0602020204020303" pitchFamily="34" charset="-79"/>
                <a:cs typeface="Futura Medium" panose="020B0602020204020303" pitchFamily="34" charset="-79"/>
              </a:rPr>
              <a:t> 编译器</a:t>
            </a:r>
            <a:endParaRPr lang="en-US" altLang="zh-CN" sz="9600" dirty="0">
              <a:solidFill>
                <a:srgbClr val="C00000"/>
              </a:solidFill>
              <a:latin typeface="Futura Medium" panose="020B0602020204020303" pitchFamily="34" charset="-79"/>
              <a:cs typeface="Futura Medium" panose="020B0602020204020303" pitchFamily="34" charset="-79"/>
            </a:endParaRPr>
          </a:p>
          <a:p>
            <a:pPr marL="0" indent="0" algn="ctr">
              <a:buNone/>
            </a:pPr>
            <a:r>
              <a:rPr lang="zh-CN" altLang="en-US" sz="9600" dirty="0">
                <a:solidFill>
                  <a:srgbClr val="C00000"/>
                </a:solidFill>
                <a:latin typeface="Futura Medium" panose="020B0602020204020303" pitchFamily="34" charset="-79"/>
                <a:cs typeface="Futura Medium" panose="020B0602020204020303" pitchFamily="34" charset="-79"/>
              </a:rPr>
              <a:t>架构</a:t>
            </a:r>
          </a:p>
        </p:txBody>
      </p:sp>
    </p:spTree>
    <p:extLst>
      <p:ext uri="{BB962C8B-B14F-4D97-AF65-F5344CB8AC3E}">
        <p14:creationId xmlns:p14="http://schemas.microsoft.com/office/powerpoint/2010/main" val="1643838577"/>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BC18C20-6F33-3D4B-959E-3077B7AB538D}"/>
              </a:ext>
            </a:extLst>
          </p:cNvPr>
          <p:cNvSpPr>
            <a:spLocks noGrp="1"/>
          </p:cNvSpPr>
          <p:nvPr>
            <p:ph type="title"/>
          </p:nvPr>
        </p:nvSpPr>
        <p:spPr/>
        <p:txBody>
          <a:bodyPr/>
          <a:lstStyle/>
          <a:p>
            <a:r>
              <a:rPr kumimoji="1" lang="en-US" altLang="zh-CN" b="0" dirty="0"/>
              <a:t>development history:</a:t>
            </a:r>
            <a:r>
              <a:rPr kumimoji="1" lang="zh-CN" altLang="en-US" b="0" dirty="0"/>
              <a:t> </a:t>
            </a:r>
            <a:r>
              <a:rPr kumimoji="1" lang="en-US" altLang="zh-CN" b="0" dirty="0"/>
              <a:t>Stage</a:t>
            </a:r>
            <a:r>
              <a:rPr kumimoji="1" lang="zh-CN" altLang="en-US" b="0" dirty="0"/>
              <a:t> </a:t>
            </a:r>
            <a:r>
              <a:rPr kumimoji="1" lang="en-US" altLang="zh-CN" b="0" dirty="0"/>
              <a:t>II</a:t>
            </a:r>
            <a:r>
              <a:rPr kumimoji="1" lang="zh-CN" altLang="en-US" b="0" dirty="0"/>
              <a:t> 专用的</a:t>
            </a:r>
            <a:r>
              <a:rPr kumimoji="1" lang="en-US" altLang="zh-CN" b="0" dirty="0"/>
              <a:t>AI</a:t>
            </a:r>
            <a:r>
              <a:rPr kumimoji="1" lang="zh-CN" altLang="en-US" b="0" dirty="0"/>
              <a:t>编译器</a:t>
            </a:r>
            <a:endParaRPr lang="zh-CN" altLang="en-US" dirty="0"/>
          </a:p>
        </p:txBody>
      </p:sp>
      <p:sp>
        <p:nvSpPr>
          <p:cNvPr id="5" name="内容占位符 4">
            <a:extLst>
              <a:ext uri="{FF2B5EF4-FFF2-40B4-BE49-F238E27FC236}">
                <a16:creationId xmlns:a16="http://schemas.microsoft.com/office/drawing/2014/main" id="{2A613E42-284B-0F4C-8750-138CD3F21073}"/>
              </a:ext>
            </a:extLst>
          </p:cNvPr>
          <p:cNvSpPr>
            <a:spLocks noGrp="1"/>
          </p:cNvSpPr>
          <p:nvPr>
            <p:ph sz="half" idx="1"/>
          </p:nvPr>
        </p:nvSpPr>
        <p:spPr>
          <a:xfrm>
            <a:off x="623636" y="1412776"/>
            <a:ext cx="5762778" cy="4608512"/>
          </a:xfrm>
        </p:spPr>
        <p:txBody>
          <a:bodyPr/>
          <a:lstStyle/>
          <a:p>
            <a:pPr marL="0" indent="0">
              <a:buNone/>
            </a:pPr>
            <a:r>
              <a:rPr lang="zh-CN" altLang="en-US" b="1" dirty="0">
                <a:latin typeface="Gill Sans MT" panose="020B0502020104020203" pitchFamily="34" charset="0"/>
              </a:rPr>
              <a:t>表达上：</a:t>
            </a:r>
            <a:endParaRPr lang="en-US" altLang="zh-CN" b="1" dirty="0">
              <a:latin typeface="Gill Sans MT" panose="020B0502020104020203" pitchFamily="34" charset="0"/>
            </a:endParaRPr>
          </a:p>
          <a:p>
            <a:r>
              <a:rPr lang="zh-CN" altLang="en-US" dirty="0"/>
              <a:t>以 </a:t>
            </a:r>
            <a:r>
              <a:rPr lang="en-US" altLang="zh-CN" dirty="0"/>
              <a:t>PyTorch</a:t>
            </a:r>
            <a:r>
              <a:rPr lang="zh-CN" altLang="en-US" dirty="0"/>
              <a:t> 为标杆的表达转换到计算图层 </a:t>
            </a:r>
            <a:r>
              <a:rPr lang="en-US" altLang="zh-CN" dirty="0"/>
              <a:t>IR</a:t>
            </a:r>
            <a:r>
              <a:rPr lang="zh-CN" altLang="en-US" dirty="0"/>
              <a:t> 进行优化</a:t>
            </a:r>
            <a:r>
              <a:rPr lang="zh-CN" altLang="en-US" dirty="0">
                <a:latin typeface="Gill Sans MT" panose="020B0502020104020203" pitchFamily="34" charset="0"/>
              </a:rPr>
              <a:t>。</a:t>
            </a:r>
            <a:endParaRPr lang="en-US" altLang="zh-CN" dirty="0">
              <a:latin typeface="Gill Sans MT" panose="020B0502020104020203" pitchFamily="34" charset="0"/>
            </a:endParaRPr>
          </a:p>
          <a:p>
            <a:pPr marL="0" indent="0">
              <a:lnSpc>
                <a:spcPct val="150000"/>
              </a:lnSpc>
              <a:buNone/>
            </a:pPr>
            <a:r>
              <a:rPr lang="zh-CN" altLang="en-US" b="1" dirty="0">
                <a:latin typeface="Gill Sans MT" panose="020B0502020104020203" pitchFamily="34" charset="0"/>
              </a:rPr>
              <a:t>性能上：</a:t>
            </a:r>
            <a:endParaRPr lang="en-US" altLang="zh-CN" b="1" dirty="0">
              <a:latin typeface="Gill Sans MT" panose="020B0502020104020203" pitchFamily="34" charset="0"/>
            </a:endParaRPr>
          </a:p>
          <a:p>
            <a:r>
              <a:rPr lang="zh-CN" altLang="en-US" dirty="0"/>
              <a:t>打开计算图和算子的边界，进行重新组合优化，发挥芯片的算力。</a:t>
            </a:r>
          </a:p>
        </p:txBody>
      </p:sp>
      <p:pic>
        <p:nvPicPr>
          <p:cNvPr id="2" name="图片 1">
            <a:extLst>
              <a:ext uri="{FF2B5EF4-FFF2-40B4-BE49-F238E27FC236}">
                <a16:creationId xmlns:a16="http://schemas.microsoft.com/office/drawing/2014/main" id="{BA7320F5-3939-9E46-924A-1D0C88774151}"/>
              </a:ext>
            </a:extLst>
          </p:cNvPr>
          <p:cNvPicPr>
            <a:picLocks noChangeAspect="1"/>
          </p:cNvPicPr>
          <p:nvPr/>
        </p:nvPicPr>
        <p:blipFill>
          <a:blip r:embed="rId2"/>
          <a:stretch>
            <a:fillRect/>
          </a:stretch>
        </p:blipFill>
        <p:spPr>
          <a:xfrm>
            <a:off x="6602437" y="1196752"/>
            <a:ext cx="4899940" cy="4973439"/>
          </a:xfrm>
          <a:prstGeom prst="rect">
            <a:avLst/>
          </a:prstGeom>
        </p:spPr>
      </p:pic>
    </p:spTree>
    <p:extLst>
      <p:ext uri="{BB962C8B-B14F-4D97-AF65-F5344CB8AC3E}">
        <p14:creationId xmlns:p14="http://schemas.microsoft.com/office/powerpoint/2010/main" val="1375677185"/>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BC18C20-6F33-3D4B-959E-3077B7AB538D}"/>
              </a:ext>
            </a:extLst>
          </p:cNvPr>
          <p:cNvSpPr>
            <a:spLocks noGrp="1"/>
          </p:cNvSpPr>
          <p:nvPr>
            <p:ph type="title"/>
          </p:nvPr>
        </p:nvSpPr>
        <p:spPr/>
        <p:txBody>
          <a:bodyPr/>
          <a:lstStyle/>
          <a:p>
            <a:r>
              <a:rPr lang="en-US" altLang="zh-CN" dirty="0"/>
              <a:t>What</a:t>
            </a:r>
            <a:r>
              <a:rPr lang="zh-CN" altLang="en-US" dirty="0"/>
              <a:t> </a:t>
            </a:r>
            <a:r>
              <a:rPr lang="en-US" altLang="zh-CN" dirty="0"/>
              <a:t>is</a:t>
            </a:r>
            <a:r>
              <a:rPr lang="zh-CN" altLang="en-US" dirty="0"/>
              <a:t> </a:t>
            </a:r>
            <a:r>
              <a:rPr lang="en-US" altLang="zh-CN" dirty="0"/>
              <a:t>AI</a:t>
            </a:r>
            <a:r>
              <a:rPr lang="zh-CN" altLang="en-US" dirty="0"/>
              <a:t> </a:t>
            </a:r>
            <a:r>
              <a:rPr lang="en-US" altLang="zh-CN" dirty="0"/>
              <a:t>Compiler?</a:t>
            </a:r>
            <a:endParaRPr lang="zh-CN" altLang="en-US" dirty="0"/>
          </a:p>
        </p:txBody>
      </p:sp>
      <p:pic>
        <p:nvPicPr>
          <p:cNvPr id="5" name="图片 4">
            <a:extLst>
              <a:ext uri="{FF2B5EF4-FFF2-40B4-BE49-F238E27FC236}">
                <a16:creationId xmlns:a16="http://schemas.microsoft.com/office/drawing/2014/main" id="{DAA38E6B-BAA6-4B4E-A165-D40B3A97884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016165" y="1340768"/>
            <a:ext cx="8178411" cy="4942686"/>
          </a:xfrm>
          <a:prstGeom prst="rect">
            <a:avLst/>
          </a:prstGeom>
        </p:spPr>
      </p:pic>
      <p:sp>
        <p:nvSpPr>
          <p:cNvPr id="2" name="矩形 1">
            <a:extLst>
              <a:ext uri="{FF2B5EF4-FFF2-40B4-BE49-F238E27FC236}">
                <a16:creationId xmlns:a16="http://schemas.microsoft.com/office/drawing/2014/main" id="{586AE904-F616-7C44-B04B-E71EC559F9D4}"/>
              </a:ext>
            </a:extLst>
          </p:cNvPr>
          <p:cNvSpPr/>
          <p:nvPr/>
        </p:nvSpPr>
        <p:spPr>
          <a:xfrm>
            <a:off x="5810349" y="789499"/>
            <a:ext cx="5387116" cy="369332"/>
          </a:xfrm>
          <a:prstGeom prst="rect">
            <a:avLst/>
          </a:prstGeom>
        </p:spPr>
        <p:txBody>
          <a:bodyPr wrap="none">
            <a:spAutoFit/>
          </a:bodyPr>
          <a:lstStyle/>
          <a:p>
            <a:r>
              <a:rPr lang="zh-CN" altLang="en-US" dirty="0">
                <a:solidFill>
                  <a:srgbClr val="00FA00"/>
                </a:solidFill>
                <a:latin typeface="Gill Sans MT" panose="020B0502020104020203" pitchFamily="34" charset="0"/>
              </a:rPr>
              <a:t>The Deep Learning Compiler: A Comprehensive Survey</a:t>
            </a:r>
          </a:p>
        </p:txBody>
      </p:sp>
    </p:spTree>
    <p:extLst>
      <p:ext uri="{BB962C8B-B14F-4D97-AF65-F5344CB8AC3E}">
        <p14:creationId xmlns:p14="http://schemas.microsoft.com/office/powerpoint/2010/main" val="1864285956"/>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BC2CC49E-D140-B846-9BCC-125EE275D6D2}"/>
              </a:ext>
            </a:extLst>
          </p:cNvPr>
          <p:cNvSpPr>
            <a:spLocks noGrp="1"/>
          </p:cNvSpPr>
          <p:nvPr>
            <p:ph type="title"/>
          </p:nvPr>
        </p:nvSpPr>
        <p:spPr/>
        <p:txBody>
          <a:bodyPr/>
          <a:lstStyle/>
          <a:p>
            <a:r>
              <a:rPr lang="en-US" altLang="zh-CN" b="0" dirty="0"/>
              <a:t>IR</a:t>
            </a:r>
            <a:r>
              <a:rPr lang="zh-CN" altLang="en-US" b="0" dirty="0"/>
              <a:t> 中间表达</a:t>
            </a:r>
          </a:p>
        </p:txBody>
      </p:sp>
      <p:sp>
        <p:nvSpPr>
          <p:cNvPr id="6" name="内容占位符 5">
            <a:extLst>
              <a:ext uri="{FF2B5EF4-FFF2-40B4-BE49-F238E27FC236}">
                <a16:creationId xmlns:a16="http://schemas.microsoft.com/office/drawing/2014/main" id="{D797987B-449C-6641-AB65-EB629B835110}"/>
              </a:ext>
            </a:extLst>
          </p:cNvPr>
          <p:cNvSpPr>
            <a:spLocks noGrp="1"/>
          </p:cNvSpPr>
          <p:nvPr>
            <p:ph sz="half" idx="1"/>
          </p:nvPr>
        </p:nvSpPr>
        <p:spPr/>
        <p:txBody>
          <a:bodyPr/>
          <a:lstStyle/>
          <a:p>
            <a:pPr marL="0" indent="0">
              <a:lnSpc>
                <a:spcPct val="150000"/>
              </a:lnSpc>
              <a:buNone/>
            </a:pPr>
            <a:r>
              <a:rPr lang="zh-CN" altLang="en-US" dirty="0">
                <a:latin typeface="Gill Sans MT" panose="020B0502020104020203" pitchFamily="34" charset="0"/>
              </a:rPr>
              <a:t>编译器主要分为前后端，分别针对于硬件无关和硬件相关的处理。每一个部分都有自己的 </a:t>
            </a:r>
            <a:r>
              <a:rPr lang="en-US" altLang="zh-CN" dirty="0">
                <a:latin typeface="Gill Sans MT" panose="020B0502020104020203" pitchFamily="34" charset="0"/>
              </a:rPr>
              <a:t>IR (Intermediate Representation</a:t>
            </a:r>
            <a:r>
              <a:rPr lang="zh-CN" altLang="en-US" dirty="0">
                <a:latin typeface="Gill Sans MT" panose="020B0502020104020203" pitchFamily="34" charset="0"/>
              </a:rPr>
              <a:t>，中间表达</a:t>
            </a:r>
            <a:r>
              <a:rPr lang="en-US" altLang="zh-CN" dirty="0">
                <a:latin typeface="Gill Sans MT" panose="020B0502020104020203" pitchFamily="34" charset="0"/>
              </a:rPr>
              <a:t>)</a:t>
            </a:r>
            <a:r>
              <a:rPr lang="zh-CN" altLang="en-US" dirty="0">
                <a:latin typeface="Gill Sans MT" panose="020B0502020104020203" pitchFamily="34" charset="0"/>
              </a:rPr>
              <a:t>，每个部分也会对进行优化：</a:t>
            </a:r>
          </a:p>
          <a:p>
            <a:pPr>
              <a:lnSpc>
                <a:spcPct val="150000"/>
              </a:lnSpc>
            </a:pPr>
            <a:r>
              <a:rPr lang="en-US" altLang="zh-CN" dirty="0">
                <a:latin typeface="Gill Sans MT" panose="020B0502020104020203" pitchFamily="34" charset="0"/>
              </a:rPr>
              <a:t>High-level IR</a:t>
            </a:r>
            <a:r>
              <a:rPr lang="zh-CN" altLang="en-US" dirty="0">
                <a:latin typeface="Gill Sans MT" panose="020B0502020104020203" pitchFamily="34" charset="0"/>
              </a:rPr>
              <a:t>：用于表示计算图，其出现主要是为了解决传统编译器中难以表达深度学习模型中的复杂运算这一问题，为了实现更高效的优化所以新设计了一套 </a:t>
            </a:r>
            <a:r>
              <a:rPr lang="en-US" altLang="zh-CN" dirty="0">
                <a:latin typeface="Gill Sans MT" panose="020B0502020104020203" pitchFamily="34" charset="0"/>
              </a:rPr>
              <a:t>IR</a:t>
            </a:r>
            <a:r>
              <a:rPr lang="zh-CN" altLang="en-US" dirty="0">
                <a:latin typeface="Gill Sans MT" panose="020B0502020104020203" pitchFamily="34" charset="0"/>
              </a:rPr>
              <a:t>。</a:t>
            </a:r>
            <a:endParaRPr lang="en-US" altLang="zh-CN" dirty="0">
              <a:latin typeface="Gill Sans MT" panose="020B0502020104020203" pitchFamily="34" charset="0"/>
            </a:endParaRPr>
          </a:p>
          <a:p>
            <a:pPr>
              <a:lnSpc>
                <a:spcPct val="150000"/>
              </a:lnSpc>
            </a:pPr>
            <a:r>
              <a:rPr lang="en-US" altLang="zh-CN" dirty="0">
                <a:latin typeface="Gill Sans MT" panose="020B0502020104020203" pitchFamily="34" charset="0"/>
              </a:rPr>
              <a:t>Low-level IR</a:t>
            </a:r>
            <a:r>
              <a:rPr lang="zh-CN" altLang="en-US" dirty="0">
                <a:latin typeface="Gill Sans MT" panose="020B0502020104020203" pitchFamily="34" charset="0"/>
              </a:rPr>
              <a:t>：能够在更细粒度的层面上表示模型，从而能够针对于硬件进行优化，文中将其分为了三类。</a:t>
            </a:r>
          </a:p>
        </p:txBody>
      </p:sp>
    </p:spTree>
    <p:extLst>
      <p:ext uri="{BB962C8B-B14F-4D97-AF65-F5344CB8AC3E}">
        <p14:creationId xmlns:p14="http://schemas.microsoft.com/office/powerpoint/2010/main" val="2361145400"/>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BC2CC49E-D140-B846-9BCC-125EE275D6D2}"/>
              </a:ext>
            </a:extLst>
          </p:cNvPr>
          <p:cNvSpPr>
            <a:spLocks noGrp="1"/>
          </p:cNvSpPr>
          <p:nvPr>
            <p:ph type="title"/>
          </p:nvPr>
        </p:nvSpPr>
        <p:spPr/>
        <p:txBody>
          <a:bodyPr/>
          <a:lstStyle/>
          <a:p>
            <a:r>
              <a:rPr lang="en-US" altLang="zh-CN" b="0" dirty="0"/>
              <a:t>Frontend</a:t>
            </a:r>
            <a:r>
              <a:rPr lang="zh-CN" altLang="en-US" b="0" dirty="0"/>
              <a:t> 前端优化</a:t>
            </a:r>
          </a:p>
        </p:txBody>
      </p:sp>
      <p:sp>
        <p:nvSpPr>
          <p:cNvPr id="6" name="内容占位符 5">
            <a:extLst>
              <a:ext uri="{FF2B5EF4-FFF2-40B4-BE49-F238E27FC236}">
                <a16:creationId xmlns:a16="http://schemas.microsoft.com/office/drawing/2014/main" id="{D797987B-449C-6641-AB65-EB629B835110}"/>
              </a:ext>
            </a:extLst>
          </p:cNvPr>
          <p:cNvSpPr>
            <a:spLocks noGrp="1"/>
          </p:cNvSpPr>
          <p:nvPr>
            <p:ph sz="half" idx="1"/>
          </p:nvPr>
        </p:nvSpPr>
        <p:spPr/>
        <p:txBody>
          <a:bodyPr/>
          <a:lstStyle/>
          <a:p>
            <a:pPr marL="0" indent="0">
              <a:lnSpc>
                <a:spcPct val="150000"/>
              </a:lnSpc>
              <a:buNone/>
            </a:pPr>
            <a:r>
              <a:rPr lang="zh-CN" altLang="en-US" dirty="0">
                <a:latin typeface="Gill Sans MT" panose="020B0502020104020203" pitchFamily="34" charset="0"/>
              </a:rPr>
              <a:t>构造计算图后，前端将应用图级优化。因为图提供了计算全局概述，所以更容易在图级发现和执行许多优化。前端优化与硬件无关，这意味着可以将计算图优化应用于各种后端目标。前端优化分为三类：</a:t>
            </a:r>
          </a:p>
          <a:p>
            <a:pPr marL="457200" indent="-457200">
              <a:lnSpc>
                <a:spcPct val="150000"/>
              </a:lnSpc>
              <a:buFont typeface="+mj-lt"/>
              <a:buAutoNum type="arabicPeriod"/>
            </a:pPr>
            <a:r>
              <a:rPr lang="zh-CN" altLang="en-US" dirty="0">
                <a:latin typeface="Gill Sans MT" panose="020B0502020104020203" pitchFamily="34" charset="0"/>
              </a:rPr>
              <a:t>节点级优化，如 </a:t>
            </a:r>
            <a:r>
              <a:rPr lang="en-US" altLang="zh-CN" dirty="0">
                <a:latin typeface="Gill Sans MT" panose="020B0502020104020203" pitchFamily="34" charset="0"/>
              </a:rPr>
              <a:t>Zero-dim-tensor elimination</a:t>
            </a:r>
            <a:r>
              <a:rPr lang="zh-CN" altLang="en-US" dirty="0">
                <a:latin typeface="Gill Sans MT" panose="020B0502020104020203" pitchFamily="34" charset="0"/>
              </a:rPr>
              <a:t>、</a:t>
            </a:r>
            <a:r>
              <a:rPr lang="en-US" altLang="zh-CN" dirty="0">
                <a:latin typeface="Gill Sans MT" panose="020B0502020104020203" pitchFamily="34" charset="0"/>
              </a:rPr>
              <a:t>Nop Elimination</a:t>
            </a:r>
            <a:endParaRPr lang="zh-CN" altLang="en-US" dirty="0">
              <a:latin typeface="Gill Sans MT" panose="020B0502020104020203" pitchFamily="34" charset="0"/>
            </a:endParaRPr>
          </a:p>
          <a:p>
            <a:pPr marL="457200" indent="-457200">
              <a:lnSpc>
                <a:spcPct val="150000"/>
              </a:lnSpc>
              <a:buFont typeface="+mj-lt"/>
              <a:buAutoNum type="arabicPeriod"/>
            </a:pPr>
            <a:r>
              <a:rPr lang="zh-CN" altLang="en-US" dirty="0">
                <a:latin typeface="Gill Sans MT" panose="020B0502020104020203" pitchFamily="34" charset="0"/>
              </a:rPr>
              <a:t>块级优化，如代数简化、常量折叠、算子融合</a:t>
            </a:r>
          </a:p>
          <a:p>
            <a:pPr marL="457200" indent="-457200">
              <a:lnSpc>
                <a:spcPct val="150000"/>
              </a:lnSpc>
              <a:buFont typeface="+mj-lt"/>
              <a:buAutoNum type="arabicPeriod"/>
            </a:pPr>
            <a:r>
              <a:rPr lang="zh-CN" altLang="en-US" dirty="0">
                <a:latin typeface="Gill Sans MT" panose="020B0502020104020203" pitchFamily="34" charset="0"/>
              </a:rPr>
              <a:t>数据流级优化，如</a:t>
            </a:r>
            <a:r>
              <a:rPr lang="en-US" altLang="zh-CN" dirty="0">
                <a:latin typeface="Gill Sans MT" panose="020B0502020104020203" pitchFamily="34" charset="0"/>
              </a:rPr>
              <a:t>Common sub-expression elimination</a:t>
            </a:r>
            <a:r>
              <a:rPr lang="zh-CN" altLang="en-US" dirty="0">
                <a:latin typeface="Gill Sans MT" panose="020B0502020104020203" pitchFamily="34" charset="0"/>
              </a:rPr>
              <a:t>、</a:t>
            </a:r>
            <a:r>
              <a:rPr lang="en-US" altLang="zh-CN" dirty="0">
                <a:latin typeface="Gill Sans MT" panose="020B0502020104020203" pitchFamily="34" charset="0"/>
              </a:rPr>
              <a:t>DCE</a:t>
            </a:r>
            <a:endParaRPr lang="zh-CN" altLang="en-US" dirty="0">
              <a:latin typeface="Gill Sans MT" panose="020B0502020104020203" pitchFamily="34" charset="0"/>
            </a:endParaRPr>
          </a:p>
        </p:txBody>
      </p:sp>
    </p:spTree>
    <p:extLst>
      <p:ext uri="{BB962C8B-B14F-4D97-AF65-F5344CB8AC3E}">
        <p14:creationId xmlns:p14="http://schemas.microsoft.com/office/powerpoint/2010/main" val="1869618174"/>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1C302674-17C1-C245-8C3B-2F82A4584CAF}"/>
              </a:ext>
            </a:extLst>
          </p:cNvPr>
          <p:cNvSpPr>
            <a:spLocks noGrp="1"/>
          </p:cNvSpPr>
          <p:nvPr>
            <p:ph type="title"/>
          </p:nvPr>
        </p:nvSpPr>
        <p:spPr/>
        <p:txBody>
          <a:bodyPr/>
          <a:lstStyle/>
          <a:p>
            <a:r>
              <a:rPr lang="en-US" altLang="zh-CN" b="0" dirty="0"/>
              <a:t>Backend</a:t>
            </a:r>
            <a:r>
              <a:rPr lang="zh-CN" altLang="en-US" b="0" dirty="0"/>
              <a:t> 后端优化</a:t>
            </a:r>
          </a:p>
        </p:txBody>
      </p:sp>
      <p:sp>
        <p:nvSpPr>
          <p:cNvPr id="6" name="内容占位符 5">
            <a:extLst>
              <a:ext uri="{FF2B5EF4-FFF2-40B4-BE49-F238E27FC236}">
                <a16:creationId xmlns:a16="http://schemas.microsoft.com/office/drawing/2014/main" id="{32FB09B2-9F96-AA4A-91E2-23F81D7F84B0}"/>
              </a:ext>
            </a:extLst>
          </p:cNvPr>
          <p:cNvSpPr>
            <a:spLocks noGrp="1"/>
          </p:cNvSpPr>
          <p:nvPr>
            <p:ph sz="half" idx="1"/>
          </p:nvPr>
        </p:nvSpPr>
        <p:spPr/>
        <p:txBody>
          <a:bodyPr/>
          <a:lstStyle/>
          <a:p>
            <a:pPr marL="0" indent="0">
              <a:lnSpc>
                <a:spcPct val="150000"/>
              </a:lnSpc>
              <a:buNone/>
            </a:pPr>
            <a:r>
              <a:rPr lang="zh-CN" altLang="en-US" b="1" dirty="0">
                <a:latin typeface="Gill Sans MT" panose="020B0502020104020203" pitchFamily="34" charset="0"/>
              </a:rPr>
              <a:t>特定硬件的优化</a:t>
            </a:r>
          </a:p>
          <a:p>
            <a:pPr>
              <a:lnSpc>
                <a:spcPct val="150000"/>
              </a:lnSpc>
            </a:pPr>
            <a:r>
              <a:rPr lang="zh-CN" altLang="en-US" dirty="0">
                <a:latin typeface="Gill Sans MT" panose="020B0502020104020203" pitchFamily="34" charset="0"/>
              </a:rPr>
              <a:t>目标针对特定硬件体系结构获取高性能代码。</a:t>
            </a:r>
            <a:r>
              <a:rPr lang="en-US" altLang="zh-CN" dirty="0">
                <a:latin typeface="Gill Sans MT" panose="020B0502020104020203" pitchFamily="34" charset="0"/>
              </a:rPr>
              <a:t>1</a:t>
            </a:r>
            <a:r>
              <a:rPr lang="zh-CN" altLang="en-US" dirty="0">
                <a:latin typeface="Gill Sans MT" panose="020B0502020104020203" pitchFamily="34" charset="0"/>
              </a:rPr>
              <a:t>）低级</a:t>
            </a:r>
            <a:r>
              <a:rPr lang="en-US" altLang="zh-CN" dirty="0">
                <a:latin typeface="Gill Sans MT" panose="020B0502020104020203" pitchFamily="34" charset="0"/>
              </a:rPr>
              <a:t>IR</a:t>
            </a:r>
            <a:r>
              <a:rPr lang="zh-CN" altLang="en-US" dirty="0">
                <a:latin typeface="Gill Sans MT" panose="020B0502020104020203" pitchFamily="34" charset="0"/>
              </a:rPr>
              <a:t>转换为</a:t>
            </a:r>
            <a:r>
              <a:rPr lang="en-US" altLang="zh-CN" dirty="0">
                <a:latin typeface="Gill Sans MT" panose="020B0502020104020203" pitchFamily="34" charset="0"/>
              </a:rPr>
              <a:t>LLVM IR</a:t>
            </a:r>
            <a:r>
              <a:rPr lang="zh-CN" altLang="en-US" dirty="0">
                <a:latin typeface="Gill Sans MT" panose="020B0502020104020203" pitchFamily="34" charset="0"/>
              </a:rPr>
              <a:t>，利用</a:t>
            </a:r>
            <a:r>
              <a:rPr lang="en-US" altLang="zh-CN" dirty="0">
                <a:latin typeface="Gill Sans MT" panose="020B0502020104020203" pitchFamily="34" charset="0"/>
              </a:rPr>
              <a:t>LLVM</a:t>
            </a:r>
            <a:r>
              <a:rPr lang="zh-CN" altLang="en-US" dirty="0">
                <a:latin typeface="Gill Sans MT" panose="020B0502020104020203" pitchFamily="34" charset="0"/>
              </a:rPr>
              <a:t>基础结构生成优化的</a:t>
            </a:r>
            <a:r>
              <a:rPr lang="en-US" altLang="zh-CN" dirty="0">
                <a:latin typeface="Gill Sans MT" panose="020B0502020104020203" pitchFamily="34" charset="0"/>
              </a:rPr>
              <a:t>CPU/GPU</a:t>
            </a:r>
            <a:r>
              <a:rPr lang="zh-CN" altLang="en-US" dirty="0">
                <a:latin typeface="Gill Sans MT" panose="020B0502020104020203" pitchFamily="34" charset="0"/>
              </a:rPr>
              <a:t>代码。</a:t>
            </a:r>
            <a:r>
              <a:rPr lang="en-US" altLang="zh-CN" dirty="0">
                <a:latin typeface="Gill Sans MT" panose="020B0502020104020203" pitchFamily="34" charset="0"/>
              </a:rPr>
              <a:t>2</a:t>
            </a:r>
            <a:r>
              <a:rPr lang="zh-CN" altLang="en-US" dirty="0">
                <a:latin typeface="Gill Sans MT" panose="020B0502020104020203" pitchFamily="34" charset="0"/>
              </a:rPr>
              <a:t>）使用领域知识定制优化，这可以更有效地利用目标硬件。</a:t>
            </a:r>
          </a:p>
          <a:p>
            <a:pPr marL="0" indent="0">
              <a:lnSpc>
                <a:spcPct val="150000"/>
              </a:lnSpc>
              <a:buNone/>
            </a:pPr>
            <a:r>
              <a:rPr lang="zh-CN" altLang="en-US" b="1" dirty="0">
                <a:latin typeface="Gill Sans MT" panose="020B0502020104020203" pitchFamily="34" charset="0"/>
              </a:rPr>
              <a:t>自动调整</a:t>
            </a:r>
          </a:p>
          <a:p>
            <a:pPr>
              <a:lnSpc>
                <a:spcPct val="150000"/>
              </a:lnSpc>
            </a:pPr>
            <a:r>
              <a:rPr lang="zh-CN" altLang="en-US" dirty="0">
                <a:latin typeface="Gill Sans MT" panose="020B0502020104020203" pitchFamily="34" charset="0"/>
              </a:rPr>
              <a:t>由于在特定硬件优化中用于参数调整的搜索空间巨大，因此有必要利用自动调整来确定最佳参数设置。</a:t>
            </a:r>
            <a:r>
              <a:rPr lang="en-US" altLang="zh-CN" dirty="0">
                <a:latin typeface="Gill Sans MT" panose="020B0502020104020203" pitchFamily="34" charset="0"/>
              </a:rPr>
              <a:t>1</a:t>
            </a:r>
            <a:r>
              <a:rPr lang="zh-CN" altLang="en-US" dirty="0">
                <a:latin typeface="Gill Sans MT" panose="020B0502020104020203" pitchFamily="34" charset="0"/>
              </a:rPr>
              <a:t>）</a:t>
            </a:r>
            <a:r>
              <a:rPr lang="en-US" altLang="zh-CN" dirty="0">
                <a:latin typeface="Gill Sans MT" panose="020B0502020104020203" pitchFamily="34" charset="0"/>
              </a:rPr>
              <a:t>Halide/TVM</a:t>
            </a:r>
            <a:r>
              <a:rPr lang="zh-CN" altLang="en-US" dirty="0">
                <a:latin typeface="Gill Sans MT" panose="020B0502020104020203" pitchFamily="34" charset="0"/>
              </a:rPr>
              <a:t>允许调度和计算表达分开，使用自动调节来得出较佳配置。</a:t>
            </a:r>
            <a:r>
              <a:rPr lang="en-US" altLang="zh-CN" dirty="0">
                <a:latin typeface="Gill Sans MT" panose="020B0502020104020203" pitchFamily="34" charset="0"/>
              </a:rPr>
              <a:t>2</a:t>
            </a:r>
            <a:r>
              <a:rPr lang="zh-CN" altLang="en-US" dirty="0">
                <a:latin typeface="Gill Sans MT" panose="020B0502020104020203" pitchFamily="34" charset="0"/>
              </a:rPr>
              <a:t>）应用多面体模型 </a:t>
            </a:r>
            <a:r>
              <a:rPr lang="en-US" altLang="zh-CN" dirty="0">
                <a:latin typeface="Gill Sans MT" panose="020B0502020104020203" pitchFamily="34" charset="0"/>
              </a:rPr>
              <a:t>Polyhedral model</a:t>
            </a:r>
            <a:r>
              <a:rPr lang="zh-CN" altLang="en-US" dirty="0">
                <a:latin typeface="Gill Sans MT" panose="020B0502020104020203" pitchFamily="34" charset="0"/>
              </a:rPr>
              <a:t> 进行参数调整。</a:t>
            </a:r>
          </a:p>
          <a:p>
            <a:pPr marL="0" indent="0">
              <a:lnSpc>
                <a:spcPct val="150000"/>
              </a:lnSpc>
              <a:buNone/>
            </a:pPr>
            <a:r>
              <a:rPr lang="zh-CN" altLang="en-US" b="1" dirty="0">
                <a:latin typeface="Gill Sans MT" panose="020B0502020104020203" pitchFamily="34" charset="0"/>
              </a:rPr>
              <a:t>优化内核库</a:t>
            </a:r>
          </a:p>
          <a:p>
            <a:pPr>
              <a:lnSpc>
                <a:spcPct val="150000"/>
              </a:lnSpc>
            </a:pPr>
            <a:r>
              <a:rPr lang="zh-CN" altLang="en-US" dirty="0">
                <a:latin typeface="Gill Sans MT" panose="020B0502020104020203" pitchFamily="34" charset="0"/>
              </a:rPr>
              <a:t>厂商特定优化内核库，广泛用于各种硬件上的加速</a:t>
            </a:r>
            <a:r>
              <a:rPr lang="en-US" altLang="zh-CN" dirty="0">
                <a:latin typeface="Gill Sans MT" panose="020B0502020104020203" pitchFamily="34" charset="0"/>
              </a:rPr>
              <a:t>DL</a:t>
            </a:r>
            <a:r>
              <a:rPr lang="zh-CN" altLang="en-US" dirty="0">
                <a:latin typeface="Gill Sans MT" panose="020B0502020104020203" pitchFamily="34" charset="0"/>
              </a:rPr>
              <a:t>训练和推理。特定优化原语可以满足计算要求时，使用优化的内核库可显著提高性能，否则可能会受到进一步优化的约束。</a:t>
            </a:r>
          </a:p>
        </p:txBody>
      </p:sp>
    </p:spTree>
    <p:extLst>
      <p:ext uri="{BB962C8B-B14F-4D97-AF65-F5344CB8AC3E}">
        <p14:creationId xmlns:p14="http://schemas.microsoft.com/office/powerpoint/2010/main" val="107913700"/>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BC18C20-6F33-3D4B-959E-3077B7AB538D}"/>
              </a:ext>
            </a:extLst>
          </p:cNvPr>
          <p:cNvSpPr>
            <a:spLocks noGrp="1"/>
          </p:cNvSpPr>
          <p:nvPr>
            <p:ph type="title"/>
          </p:nvPr>
        </p:nvSpPr>
        <p:spPr/>
        <p:txBody>
          <a:bodyPr/>
          <a:lstStyle/>
          <a:p>
            <a:r>
              <a:rPr lang="en-US" altLang="zh-CN" dirty="0"/>
              <a:t>What</a:t>
            </a:r>
            <a:r>
              <a:rPr lang="zh-CN" altLang="en-US" dirty="0"/>
              <a:t> </a:t>
            </a:r>
            <a:r>
              <a:rPr lang="en-US" altLang="zh-CN" dirty="0"/>
              <a:t>is</a:t>
            </a:r>
            <a:r>
              <a:rPr lang="zh-CN" altLang="en-US" dirty="0"/>
              <a:t> </a:t>
            </a:r>
            <a:r>
              <a:rPr lang="en-US" altLang="zh-CN" dirty="0"/>
              <a:t>AI</a:t>
            </a:r>
            <a:r>
              <a:rPr lang="zh-CN" altLang="en-US" dirty="0"/>
              <a:t> </a:t>
            </a:r>
            <a:r>
              <a:rPr lang="en-US" altLang="zh-CN" dirty="0"/>
              <a:t>Compiler?</a:t>
            </a:r>
            <a:endParaRPr lang="zh-CN" altLang="en-US" dirty="0"/>
          </a:p>
        </p:txBody>
      </p:sp>
      <p:pic>
        <p:nvPicPr>
          <p:cNvPr id="7" name="图片 6">
            <a:extLst>
              <a:ext uri="{FF2B5EF4-FFF2-40B4-BE49-F238E27FC236}">
                <a16:creationId xmlns:a16="http://schemas.microsoft.com/office/drawing/2014/main" id="{D761BACA-4828-EC43-B841-95C78B62107C}"/>
              </a:ext>
            </a:extLst>
          </p:cNvPr>
          <p:cNvPicPr>
            <a:picLocks noChangeAspect="1"/>
          </p:cNvPicPr>
          <p:nvPr/>
        </p:nvPicPr>
        <p:blipFill>
          <a:blip r:embed="rId2"/>
          <a:stretch>
            <a:fillRect/>
          </a:stretch>
        </p:blipFill>
        <p:spPr>
          <a:xfrm>
            <a:off x="354462" y="1484784"/>
            <a:ext cx="11487837" cy="4633953"/>
          </a:xfrm>
          <a:prstGeom prst="rect">
            <a:avLst/>
          </a:prstGeom>
        </p:spPr>
      </p:pic>
    </p:spTree>
    <p:extLst>
      <p:ext uri="{BB962C8B-B14F-4D97-AF65-F5344CB8AC3E}">
        <p14:creationId xmlns:p14="http://schemas.microsoft.com/office/powerpoint/2010/main" val="2776908634"/>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a:extLst>
              <a:ext uri="{FF2B5EF4-FFF2-40B4-BE49-F238E27FC236}">
                <a16:creationId xmlns:a16="http://schemas.microsoft.com/office/drawing/2014/main" id="{89DEA81A-0D42-0A4C-BC3D-87E2DE5A4BDF}"/>
              </a:ext>
            </a:extLst>
          </p:cNvPr>
          <p:cNvSpPr>
            <a:spLocks noGrp="1"/>
          </p:cNvSpPr>
          <p:nvPr>
            <p:ph type="title"/>
          </p:nvPr>
        </p:nvSpPr>
        <p:spPr/>
        <p:txBody>
          <a:bodyPr/>
          <a:lstStyle/>
          <a:p>
            <a:r>
              <a:rPr lang="en-US" altLang="zh-CN" dirty="0"/>
              <a:t>Summary</a:t>
            </a:r>
            <a:endParaRPr lang="zh-CN" altLang="en-US" dirty="0"/>
          </a:p>
        </p:txBody>
      </p:sp>
      <p:pic>
        <p:nvPicPr>
          <p:cNvPr id="10" name="图片 9">
            <a:extLst>
              <a:ext uri="{FF2B5EF4-FFF2-40B4-BE49-F238E27FC236}">
                <a16:creationId xmlns:a16="http://schemas.microsoft.com/office/drawing/2014/main" id="{59E0D342-D9D1-AC4C-99C3-97EDAEB91966}"/>
              </a:ext>
            </a:extLst>
          </p:cNvPr>
          <p:cNvPicPr>
            <a:picLocks noChangeAspect="1"/>
          </p:cNvPicPr>
          <p:nvPr/>
        </p:nvPicPr>
        <p:blipFill>
          <a:blip r:embed="rId2"/>
          <a:stretch>
            <a:fillRect/>
          </a:stretch>
        </p:blipFill>
        <p:spPr>
          <a:xfrm>
            <a:off x="769789" y="1628800"/>
            <a:ext cx="10960947" cy="4392488"/>
          </a:xfrm>
          <a:prstGeom prst="rect">
            <a:avLst/>
          </a:prstGeom>
        </p:spPr>
      </p:pic>
    </p:spTree>
    <p:extLst>
      <p:ext uri="{BB962C8B-B14F-4D97-AF65-F5344CB8AC3E}">
        <p14:creationId xmlns:p14="http://schemas.microsoft.com/office/powerpoint/2010/main" val="1613093722"/>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8417600-DDAB-CE41-A5D5-E5C62C129EE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016165" y="1340768"/>
            <a:ext cx="8178411" cy="4942686"/>
          </a:xfrm>
          <a:prstGeom prst="rect">
            <a:avLst/>
          </a:prstGeom>
        </p:spPr>
      </p:pic>
      <p:sp>
        <p:nvSpPr>
          <p:cNvPr id="5" name="标题 7">
            <a:extLst>
              <a:ext uri="{FF2B5EF4-FFF2-40B4-BE49-F238E27FC236}">
                <a16:creationId xmlns:a16="http://schemas.microsoft.com/office/drawing/2014/main" id="{B5CAEA83-92BA-354A-9C8A-0E9D24AEAC86}"/>
              </a:ext>
            </a:extLst>
          </p:cNvPr>
          <p:cNvSpPr txBox="1">
            <a:spLocks/>
          </p:cNvSpPr>
          <p:nvPr/>
        </p:nvSpPr>
        <p:spPr>
          <a:xfrm>
            <a:off x="739705" y="751578"/>
            <a:ext cx="10731329" cy="589190"/>
          </a:xfrm>
          <a:prstGeom prst="rect">
            <a:avLst/>
          </a:prstGeom>
        </p:spPr>
        <p:txBody>
          <a:bodyPr/>
          <a:lstStyle>
            <a:lvl1pPr algn="l" rtl="0" eaLnBrk="0" fontAlgn="base" hangingPunct="0">
              <a:spcBef>
                <a:spcPct val="0"/>
              </a:spcBef>
              <a:spcAft>
                <a:spcPct val="0"/>
              </a:spcAft>
              <a:defRPr kumimoji="0" lang="zh-CN" altLang="en-US" sz="2800" b="1" i="0" u="none" strike="noStrike" kern="0" cap="none" spc="0" normalizeH="0" baseline="0" dirty="0">
                <a:ln>
                  <a:noFill/>
                </a:ln>
                <a:solidFill>
                  <a:srgbClr val="FFC000"/>
                </a:solidFill>
                <a:effectLst/>
                <a:uLnTx/>
                <a:uFillTx/>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a:lstStyle>
          <a:p>
            <a:r>
              <a:rPr lang="en-US" altLang="zh-CN"/>
              <a:t>Summary</a:t>
            </a:r>
            <a:endParaRPr lang="en-US"/>
          </a:p>
        </p:txBody>
      </p:sp>
    </p:spTree>
    <p:extLst>
      <p:ext uri="{BB962C8B-B14F-4D97-AF65-F5344CB8AC3E}">
        <p14:creationId xmlns:p14="http://schemas.microsoft.com/office/powerpoint/2010/main" val="238552647"/>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AA29AF3E-12BD-804E-9A12-C93A5EDB7AF9}"/>
              </a:ext>
            </a:extLst>
          </p:cNvPr>
          <p:cNvSpPr>
            <a:spLocks noGrp="1"/>
          </p:cNvSpPr>
          <p:nvPr>
            <p:ph sz="half" idx="1"/>
          </p:nvPr>
        </p:nvSpPr>
        <p:spPr>
          <a:xfrm>
            <a:off x="623635" y="980728"/>
            <a:ext cx="10731328" cy="5029792"/>
          </a:xfrm>
        </p:spPr>
        <p:txBody>
          <a:bodyPr anchor="ctr"/>
          <a:lstStyle/>
          <a:p>
            <a:pPr marL="0" indent="0" algn="ctr">
              <a:buNone/>
            </a:pPr>
            <a:r>
              <a:rPr lang="zh-CN" altLang="en-US" sz="9600" dirty="0">
                <a:solidFill>
                  <a:srgbClr val="C00000"/>
                </a:solidFill>
                <a:latin typeface="Futura Medium" panose="020B0602020204020303" pitchFamily="34" charset="-79"/>
                <a:cs typeface="Futura Medium" panose="020B0602020204020303" pitchFamily="34" charset="-79"/>
              </a:rPr>
              <a:t>什么是 </a:t>
            </a:r>
            <a:r>
              <a:rPr lang="en-US" altLang="zh-CN" sz="9600" dirty="0">
                <a:solidFill>
                  <a:srgbClr val="C00000"/>
                </a:solidFill>
                <a:latin typeface="Futura Medium" panose="020B0602020204020303" pitchFamily="34" charset="-79"/>
                <a:cs typeface="Futura Medium" panose="020B0602020204020303" pitchFamily="34" charset="-79"/>
              </a:rPr>
              <a:t>AI</a:t>
            </a:r>
            <a:r>
              <a:rPr lang="zh-CN" altLang="en-US" sz="9600" dirty="0">
                <a:solidFill>
                  <a:srgbClr val="C00000"/>
                </a:solidFill>
                <a:latin typeface="Futura Medium" panose="020B0602020204020303" pitchFamily="34" charset="-79"/>
                <a:cs typeface="Futura Medium" panose="020B0602020204020303" pitchFamily="34" charset="-79"/>
              </a:rPr>
              <a:t> 编译器</a:t>
            </a:r>
          </a:p>
        </p:txBody>
      </p:sp>
    </p:spTree>
    <p:extLst>
      <p:ext uri="{BB962C8B-B14F-4D97-AF65-F5344CB8AC3E}">
        <p14:creationId xmlns:p14="http://schemas.microsoft.com/office/powerpoint/2010/main" val="4123566012"/>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a:extLst>
              <a:ext uri="{FF2B5EF4-FFF2-40B4-BE49-F238E27FC236}">
                <a16:creationId xmlns:a16="http://schemas.microsoft.com/office/drawing/2014/main" id="{AA29AF3E-12BD-804E-9A12-C93A5EDB7AF9}"/>
              </a:ext>
            </a:extLst>
          </p:cNvPr>
          <p:cNvSpPr>
            <a:spLocks noGrp="1"/>
          </p:cNvSpPr>
          <p:nvPr>
            <p:ph sz="half" idx="1"/>
          </p:nvPr>
        </p:nvSpPr>
        <p:spPr>
          <a:xfrm>
            <a:off x="697781" y="3861048"/>
            <a:ext cx="10731328" cy="1440160"/>
          </a:xfrm>
        </p:spPr>
        <p:txBody>
          <a:bodyPr anchor="ctr"/>
          <a:lstStyle/>
          <a:p>
            <a:pPr algn="ctr">
              <a:lnSpc>
                <a:spcPct val="150000"/>
              </a:lnSpc>
            </a:pPr>
            <a:r>
              <a:rPr lang="zh-CN" altLang="en-US" b="1" dirty="0">
                <a:latin typeface="Gill Sans MT" panose="020B0502020104020203" pitchFamily="34" charset="0"/>
              </a:rPr>
              <a:t>推理场景：</a:t>
            </a:r>
            <a:r>
              <a:rPr lang="zh-CN" altLang="en-US" dirty="0">
                <a:latin typeface="Gill Sans MT" panose="020B0502020104020203" pitchFamily="34" charset="0"/>
              </a:rPr>
              <a:t>输入 </a:t>
            </a:r>
            <a:r>
              <a:rPr lang="en-US" altLang="zh-CN" dirty="0">
                <a:latin typeface="Gill Sans MT" panose="020B0502020104020203" pitchFamily="34" charset="0"/>
              </a:rPr>
              <a:t>AI</a:t>
            </a:r>
            <a:r>
              <a:rPr lang="zh-CN" altLang="en-US" dirty="0">
                <a:latin typeface="Gill Sans MT" panose="020B0502020104020203" pitchFamily="34" charset="0"/>
              </a:rPr>
              <a:t> 框架训练出来的模型文件，输出能够在不同硬件高效执行的程序；</a:t>
            </a:r>
            <a:endParaRPr lang="en-US" altLang="zh-CN" dirty="0">
              <a:latin typeface="Gill Sans MT" panose="020B0502020104020203" pitchFamily="34" charset="0"/>
            </a:endParaRPr>
          </a:p>
          <a:p>
            <a:pPr algn="ctr">
              <a:lnSpc>
                <a:spcPct val="150000"/>
              </a:lnSpc>
            </a:pPr>
            <a:r>
              <a:rPr lang="zh-CN" altLang="en-US" b="1" dirty="0">
                <a:latin typeface="Gill Sans MT" panose="020B0502020104020203" pitchFamily="34" charset="0"/>
              </a:rPr>
              <a:t>训练场景：</a:t>
            </a:r>
            <a:r>
              <a:rPr lang="zh-CN" altLang="en-US" dirty="0">
                <a:latin typeface="Gill Sans MT" panose="020B0502020104020203" pitchFamily="34" charset="0"/>
              </a:rPr>
              <a:t>输入高级语言表示的神经网络代码，输出能够在不同硬件高效执行的程序；</a:t>
            </a:r>
            <a:endParaRPr lang="en-US" altLang="zh-CN" dirty="0">
              <a:latin typeface="Gill Sans MT" panose="020B0502020104020203" pitchFamily="34" charset="0"/>
            </a:endParaRPr>
          </a:p>
        </p:txBody>
      </p:sp>
      <p:sp>
        <p:nvSpPr>
          <p:cNvPr id="3" name="内容占位符 4">
            <a:extLst>
              <a:ext uri="{FF2B5EF4-FFF2-40B4-BE49-F238E27FC236}">
                <a16:creationId xmlns:a16="http://schemas.microsoft.com/office/drawing/2014/main" id="{46C27A8F-DD1E-CE4C-9FB9-06DF502FEC8A}"/>
              </a:ext>
            </a:extLst>
          </p:cNvPr>
          <p:cNvSpPr txBox="1">
            <a:spLocks/>
          </p:cNvSpPr>
          <p:nvPr/>
        </p:nvSpPr>
        <p:spPr>
          <a:xfrm>
            <a:off x="776035" y="1133128"/>
            <a:ext cx="10731328" cy="2439888"/>
          </a:xfrm>
          <a:prstGeom prst="rect">
            <a:avLst/>
          </a:prstGeom>
          <a:noFill/>
        </p:spPr>
        <p:txBody>
          <a:bodyPr anchor="ctr"/>
          <a:lstStyle>
            <a:lvl1pPr marL="239106" marR="0" indent="-239106" algn="l" defTabSz="1218804" rtl="0" eaLnBrk="0" fontAlgn="base" latinLnBrk="0" hangingPunct="0">
              <a:lnSpc>
                <a:spcPct val="120000"/>
              </a:lnSpc>
              <a:spcBef>
                <a:spcPts val="0"/>
              </a:spcBef>
              <a:spcAft>
                <a:spcPct val="0"/>
              </a:spcAft>
              <a:buClr>
                <a:srgbClr val="71B2FF"/>
              </a:buClr>
              <a:buChar char="•"/>
              <a:tabLst/>
              <a:defRPr kumimoji="0" lang="zh-CN" altLang="en-US" sz="20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20000"/>
              </a:lnSpc>
              <a:spcBef>
                <a:spcPts val="0"/>
              </a:spcBef>
              <a:spcAft>
                <a:spcPct val="0"/>
              </a:spcAft>
              <a:buClr>
                <a:srgbClr val="71B2FF"/>
              </a:buClr>
              <a:buFont typeface="Arial" panose="020B0604020202020204" pitchFamily="34" charset="0"/>
              <a:buChar char="◦"/>
              <a:tabLst/>
              <a:defRPr kumimoji="0" lang="zh-CN" altLang="en-US" sz="18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20000"/>
              </a:lnSpc>
              <a:spcBef>
                <a:spcPts val="0"/>
              </a:spcBef>
              <a:spcAft>
                <a:spcPct val="0"/>
              </a:spcAft>
              <a:buClr>
                <a:srgbClr val="71B2FF"/>
              </a:buClr>
              <a:buFontTx/>
              <a:buChar char="-"/>
              <a:tabLst/>
              <a:defRPr kumimoji="0" lang="zh-CN" altLang="en-US" sz="1600" b="0" i="0" u="none" strike="noStrike" kern="0" cap="none" spc="0" normalizeH="0" baseline="0" dirty="0">
                <a:ln>
                  <a:noFill/>
                </a:ln>
                <a:solidFill>
                  <a:srgbClr val="374154"/>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0" indent="0" algn="ctr">
              <a:buFontTx/>
              <a:buNone/>
            </a:pPr>
            <a:r>
              <a:rPr lang="zh-CN" altLang="en-US" sz="9600">
                <a:solidFill>
                  <a:srgbClr val="C00000"/>
                </a:solidFill>
                <a:latin typeface="Futura Medium" panose="020B0602020204020303" pitchFamily="34" charset="-79"/>
                <a:cs typeface="Futura Medium" panose="020B0602020204020303" pitchFamily="34" charset="-79"/>
              </a:rPr>
              <a:t>什么是 </a:t>
            </a:r>
            <a:r>
              <a:rPr lang="en-US" altLang="zh-CN" sz="9600">
                <a:solidFill>
                  <a:srgbClr val="C00000"/>
                </a:solidFill>
                <a:latin typeface="Futura Medium" panose="020B0602020204020303" pitchFamily="34" charset="-79"/>
                <a:cs typeface="Futura Medium" panose="020B0602020204020303" pitchFamily="34" charset="-79"/>
              </a:rPr>
              <a:t>AI</a:t>
            </a:r>
            <a:r>
              <a:rPr lang="en-US" sz="9600">
                <a:solidFill>
                  <a:srgbClr val="C00000"/>
                </a:solidFill>
                <a:latin typeface="Futura Medium" panose="020B0602020204020303" pitchFamily="34" charset="-79"/>
                <a:cs typeface="Futura Medium" panose="020B0602020204020303" pitchFamily="34" charset="-79"/>
              </a:rPr>
              <a:t> </a:t>
            </a:r>
            <a:r>
              <a:rPr lang="zh-CN" altLang="en-US" sz="9600">
                <a:solidFill>
                  <a:srgbClr val="C00000"/>
                </a:solidFill>
                <a:latin typeface="Futura Medium" panose="020B0602020204020303" pitchFamily="34" charset="-79"/>
                <a:cs typeface="Futura Medium" panose="020B0602020204020303" pitchFamily="34" charset="-79"/>
              </a:rPr>
              <a:t>编译器</a:t>
            </a:r>
          </a:p>
        </p:txBody>
      </p:sp>
    </p:spTree>
    <p:extLst>
      <p:ext uri="{BB962C8B-B14F-4D97-AF65-F5344CB8AC3E}">
        <p14:creationId xmlns:p14="http://schemas.microsoft.com/office/powerpoint/2010/main" val="275209719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dirty="0">
                <a:latin typeface="Futura Medium" panose="020B0602020204020303" pitchFamily="34" charset="-79"/>
                <a:cs typeface="Futura Medium" panose="020B0602020204020303" pitchFamily="34" charset="-79"/>
              </a:rPr>
              <a:t>Question?</a:t>
            </a:r>
            <a:endParaRPr kumimoji="1" lang="zh-CN" altLang="en-US" dirty="0">
              <a:latin typeface="Futura Medium" panose="020B0602020204020303" pitchFamily="34" charset="-79"/>
              <a:cs typeface="Futura Medium" panose="020B0602020204020303" pitchFamily="34" charset="-79"/>
            </a:endParaRPr>
          </a:p>
        </p:txBody>
      </p:sp>
      <p:sp>
        <p:nvSpPr>
          <p:cNvPr id="3" name="内容占位符 2">
            <a:extLst>
              <a:ext uri="{FF2B5EF4-FFF2-40B4-BE49-F238E27FC236}">
                <a16:creationId xmlns:a16="http://schemas.microsoft.com/office/drawing/2014/main" id="{BE687FFF-8E75-CA4C-A7EA-FE79B879F5E9}"/>
              </a:ext>
            </a:extLst>
          </p:cNvPr>
          <p:cNvSpPr>
            <a:spLocks noGrp="1"/>
          </p:cNvSpPr>
          <p:nvPr>
            <p:ph sz="half" idx="1"/>
          </p:nvPr>
        </p:nvSpPr>
        <p:spPr/>
        <p:txBody>
          <a:bodyPr/>
          <a:lstStyle/>
          <a:p>
            <a:pPr>
              <a:lnSpc>
                <a:spcPct val="200000"/>
              </a:lnSpc>
            </a:pPr>
            <a:r>
              <a:rPr lang="zh-CN" altLang="en-US" dirty="0">
                <a:latin typeface="Gill Sans MT" panose="020B0502020104020203" pitchFamily="34" charset="0"/>
              </a:rPr>
              <a:t>什么是训练场景？什么是推理场景吗？</a:t>
            </a:r>
            <a:endParaRPr lang="en-US" altLang="zh-CN" dirty="0">
              <a:latin typeface="Gill Sans MT" panose="020B0502020104020203" pitchFamily="34" charset="0"/>
            </a:endParaRPr>
          </a:p>
          <a:p>
            <a:pPr>
              <a:lnSpc>
                <a:spcPct val="200000"/>
              </a:lnSpc>
            </a:pPr>
            <a:r>
              <a:rPr lang="zh-CN" altLang="en-US" dirty="0">
                <a:latin typeface="Gill Sans MT" panose="020B0502020104020203" pitchFamily="34" charset="0"/>
              </a:rPr>
              <a:t>搞 </a:t>
            </a:r>
            <a:r>
              <a:rPr lang="en-US" altLang="zh-CN" dirty="0">
                <a:latin typeface="Gill Sans MT" panose="020B0502020104020203" pitchFamily="34" charset="0"/>
              </a:rPr>
              <a:t>AI</a:t>
            </a:r>
            <a:r>
              <a:rPr lang="zh-CN" altLang="en-US" dirty="0">
                <a:latin typeface="Gill Sans MT" panose="020B0502020104020203" pitchFamily="34" charset="0"/>
              </a:rPr>
              <a:t> 编译器为什么要了解算法呢？</a:t>
            </a:r>
            <a:endParaRPr lang="en-US" altLang="zh-CN" dirty="0">
              <a:latin typeface="Gill Sans MT" panose="020B0502020104020203" pitchFamily="34" charset="0"/>
            </a:endParaRPr>
          </a:p>
          <a:p>
            <a:pPr>
              <a:lnSpc>
                <a:spcPct val="200000"/>
              </a:lnSpc>
            </a:pPr>
            <a:r>
              <a:rPr lang="zh-CN" altLang="en-US" dirty="0">
                <a:latin typeface="Gill Sans MT" panose="020B0502020104020203" pitchFamily="34" charset="0"/>
              </a:rPr>
              <a:t>搞 </a:t>
            </a:r>
            <a:r>
              <a:rPr lang="en-US" altLang="zh-CN" dirty="0">
                <a:latin typeface="Gill Sans MT" panose="020B0502020104020203" pitchFamily="34" charset="0"/>
              </a:rPr>
              <a:t>AI</a:t>
            </a:r>
            <a:r>
              <a:rPr lang="zh-CN" altLang="en-US" dirty="0">
                <a:latin typeface="Gill Sans MT" panose="020B0502020104020203" pitchFamily="34" charset="0"/>
              </a:rPr>
              <a:t> 算子为什么要了解编译器？</a:t>
            </a:r>
            <a:endParaRPr lang="en-US" altLang="zh-CN" dirty="0">
              <a:latin typeface="Gill Sans MT" panose="020B0502020104020203" pitchFamily="34" charset="0"/>
            </a:endParaRPr>
          </a:p>
        </p:txBody>
      </p:sp>
      <p:pic>
        <p:nvPicPr>
          <p:cNvPr id="5" name="图片 4">
            <a:extLst>
              <a:ext uri="{FF2B5EF4-FFF2-40B4-BE49-F238E27FC236}">
                <a16:creationId xmlns:a16="http://schemas.microsoft.com/office/drawing/2014/main" id="{5745BA98-3736-1F4B-8E6D-436D6BECE35C}"/>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203901" y="3429000"/>
            <a:ext cx="3439096" cy="2732657"/>
          </a:xfrm>
          <a:prstGeom prst="rect">
            <a:avLst/>
          </a:prstGeom>
        </p:spPr>
      </p:pic>
    </p:spTree>
    <p:extLst>
      <p:ext uri="{BB962C8B-B14F-4D97-AF65-F5344CB8AC3E}">
        <p14:creationId xmlns:p14="http://schemas.microsoft.com/office/powerpoint/2010/main" val="688889640"/>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2BC18C20-6F33-3D4B-959E-3077B7AB538D}"/>
              </a:ext>
            </a:extLst>
          </p:cNvPr>
          <p:cNvSpPr>
            <a:spLocks noGrp="1"/>
          </p:cNvSpPr>
          <p:nvPr>
            <p:ph type="title"/>
          </p:nvPr>
        </p:nvSpPr>
        <p:spPr/>
        <p:txBody>
          <a:bodyPr/>
          <a:lstStyle/>
          <a:p>
            <a:r>
              <a:rPr lang="en-US" altLang="zh-CN" dirty="0"/>
              <a:t>What</a:t>
            </a:r>
            <a:r>
              <a:rPr lang="zh-CN" altLang="en-US" dirty="0"/>
              <a:t> </a:t>
            </a:r>
            <a:r>
              <a:rPr lang="en-US" altLang="zh-CN" dirty="0"/>
              <a:t>is</a:t>
            </a:r>
            <a:r>
              <a:rPr lang="zh-CN" altLang="en-US" dirty="0"/>
              <a:t> </a:t>
            </a:r>
            <a:r>
              <a:rPr lang="en-US" altLang="zh-CN" dirty="0"/>
              <a:t>AI</a:t>
            </a:r>
            <a:r>
              <a:rPr lang="zh-CN" altLang="en-US" dirty="0"/>
              <a:t> </a:t>
            </a:r>
            <a:r>
              <a:rPr lang="en-US" altLang="zh-CN" dirty="0"/>
              <a:t>Compiler?</a:t>
            </a:r>
            <a:endParaRPr lang="zh-CN" altLang="en-US" dirty="0"/>
          </a:p>
        </p:txBody>
      </p:sp>
      <p:sp>
        <p:nvSpPr>
          <p:cNvPr id="5" name="内容占位符 4">
            <a:extLst>
              <a:ext uri="{FF2B5EF4-FFF2-40B4-BE49-F238E27FC236}">
                <a16:creationId xmlns:a16="http://schemas.microsoft.com/office/drawing/2014/main" id="{2A613E42-284B-0F4C-8750-138CD3F21073}"/>
              </a:ext>
            </a:extLst>
          </p:cNvPr>
          <p:cNvSpPr>
            <a:spLocks noGrp="1"/>
          </p:cNvSpPr>
          <p:nvPr>
            <p:ph sz="half" idx="1"/>
          </p:nvPr>
        </p:nvSpPr>
        <p:spPr/>
        <p:txBody>
          <a:bodyPr/>
          <a:lstStyle/>
          <a:p>
            <a:pPr marL="457200" indent="-457200">
              <a:lnSpc>
                <a:spcPct val="150000"/>
              </a:lnSpc>
              <a:buFont typeface="+mj-lt"/>
              <a:buAutoNum type="arabicPeriod"/>
            </a:pPr>
            <a:r>
              <a:rPr lang="en-US" altLang="zh-CN" dirty="0">
                <a:latin typeface="Gill Sans MT" panose="020B0502020104020203" pitchFamily="34" charset="0"/>
              </a:rPr>
              <a:t>Python</a:t>
            </a:r>
            <a:r>
              <a:rPr lang="zh-CN" altLang="en-US" dirty="0">
                <a:latin typeface="Gill Sans MT" panose="020B0502020104020203" pitchFamily="34" charset="0"/>
              </a:rPr>
              <a:t> 为主的动态解释器语言前端</a:t>
            </a:r>
            <a:endParaRPr lang="en-US" altLang="zh-CN" dirty="0">
              <a:latin typeface="Gill Sans MT" panose="020B0502020104020203" pitchFamily="34" charset="0"/>
            </a:endParaRPr>
          </a:p>
          <a:p>
            <a:pPr marL="457200" indent="-457200">
              <a:lnSpc>
                <a:spcPct val="150000"/>
              </a:lnSpc>
              <a:buFont typeface="+mj-lt"/>
              <a:buAutoNum type="arabicPeriod"/>
            </a:pPr>
            <a:r>
              <a:rPr lang="zh-CN" altLang="en-US" dirty="0">
                <a:latin typeface="Gill Sans MT" panose="020B0502020104020203" pitchFamily="34" charset="0"/>
              </a:rPr>
              <a:t>多层 </a:t>
            </a:r>
            <a:r>
              <a:rPr lang="en-US" altLang="zh-CN" dirty="0">
                <a:latin typeface="Gill Sans MT" panose="020B0502020104020203" pitchFamily="34" charset="0"/>
              </a:rPr>
              <a:t>IR</a:t>
            </a:r>
            <a:r>
              <a:rPr lang="zh-CN" altLang="en-US" dirty="0">
                <a:latin typeface="Gill Sans MT" panose="020B0502020104020203" pitchFamily="34" charset="0"/>
              </a:rPr>
              <a:t> 设计，包括图编译、算子编译、代码生成</a:t>
            </a:r>
            <a:endParaRPr lang="en-US" altLang="zh-CN" dirty="0">
              <a:latin typeface="Gill Sans MT" panose="020B0502020104020203" pitchFamily="34" charset="0"/>
            </a:endParaRPr>
          </a:p>
          <a:p>
            <a:pPr marL="457200" indent="-457200">
              <a:lnSpc>
                <a:spcPct val="150000"/>
              </a:lnSpc>
              <a:buFont typeface="+mj-lt"/>
              <a:buAutoNum type="arabicPeriod"/>
            </a:pPr>
            <a:r>
              <a:rPr lang="zh-CN" altLang="en-US" dirty="0">
                <a:latin typeface="Gill Sans MT" panose="020B0502020104020203" pitchFamily="34" charset="0"/>
              </a:rPr>
              <a:t>面向神经网络、深度学习的特定优化</a:t>
            </a:r>
            <a:endParaRPr lang="en-US" altLang="zh-CN" dirty="0">
              <a:latin typeface="Gill Sans MT" panose="020B0502020104020203" pitchFamily="34" charset="0"/>
            </a:endParaRPr>
          </a:p>
          <a:p>
            <a:pPr marL="457200" indent="-457200">
              <a:lnSpc>
                <a:spcPct val="150000"/>
              </a:lnSpc>
              <a:buFont typeface="+mj-lt"/>
              <a:buAutoNum type="arabicPeriod"/>
            </a:pPr>
            <a:r>
              <a:rPr lang="en-US" altLang="zh-CN" dirty="0">
                <a:latin typeface="Gill Sans MT" panose="020B0502020104020203" pitchFamily="34" charset="0"/>
              </a:rPr>
              <a:t>DSA</a:t>
            </a:r>
            <a:r>
              <a:rPr lang="zh-CN" altLang="en-US" dirty="0">
                <a:latin typeface="Gill Sans MT" panose="020B0502020104020203" pitchFamily="34" charset="0"/>
              </a:rPr>
              <a:t> 芯片架构的支持</a:t>
            </a:r>
            <a:br>
              <a:rPr lang="zh-CN" altLang="en-US" dirty="0">
                <a:latin typeface="Gill Sans MT" panose="020B0502020104020203" pitchFamily="34" charset="0"/>
              </a:rPr>
            </a:br>
            <a:endParaRPr lang="zh-CN" altLang="en-US" dirty="0">
              <a:latin typeface="Gill Sans MT" panose="020B0502020104020203" pitchFamily="34" charset="0"/>
            </a:endParaRPr>
          </a:p>
        </p:txBody>
      </p:sp>
    </p:spTree>
    <p:extLst>
      <p:ext uri="{BB962C8B-B14F-4D97-AF65-F5344CB8AC3E}">
        <p14:creationId xmlns:p14="http://schemas.microsoft.com/office/powerpoint/2010/main" val="4189967229"/>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dirty="0">
                <a:latin typeface="Futura Medium" panose="020B0602020204020303" pitchFamily="34" charset="-79"/>
                <a:cs typeface="Futura Medium" panose="020B0602020204020303" pitchFamily="34" charset="-79"/>
              </a:rPr>
              <a:t>development history</a:t>
            </a:r>
            <a:endParaRPr kumimoji="1" lang="zh-CN" altLang="en-US" dirty="0">
              <a:latin typeface="Futura Medium" panose="020B0602020204020303" pitchFamily="34" charset="-79"/>
              <a:cs typeface="Futura Medium" panose="020B0602020204020303" pitchFamily="34" charset="-79"/>
            </a:endParaRPr>
          </a:p>
        </p:txBody>
      </p:sp>
      <p:pic>
        <p:nvPicPr>
          <p:cNvPr id="4" name="图片 3">
            <a:extLst>
              <a:ext uri="{FF2B5EF4-FFF2-40B4-BE49-F238E27FC236}">
                <a16:creationId xmlns:a16="http://schemas.microsoft.com/office/drawing/2014/main" id="{935CE567-C5FC-CB46-9CBD-BDF7749D7D05}"/>
              </a:ext>
            </a:extLst>
          </p:cNvPr>
          <p:cNvPicPr>
            <a:picLocks noChangeAspect="1"/>
          </p:cNvPicPr>
          <p:nvPr/>
        </p:nvPicPr>
        <p:blipFill>
          <a:blip r:embed="rId2"/>
          <a:stretch>
            <a:fillRect/>
          </a:stretch>
        </p:blipFill>
        <p:spPr>
          <a:xfrm>
            <a:off x="769789" y="1628800"/>
            <a:ext cx="10960947" cy="4392488"/>
          </a:xfrm>
          <a:prstGeom prst="rect">
            <a:avLst/>
          </a:prstGeom>
        </p:spPr>
      </p:pic>
    </p:spTree>
    <p:extLst>
      <p:ext uri="{BB962C8B-B14F-4D97-AF65-F5344CB8AC3E}">
        <p14:creationId xmlns:p14="http://schemas.microsoft.com/office/powerpoint/2010/main" val="3002587710"/>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b="0" dirty="0">
                <a:latin typeface="Futura Medium" panose="020B0602020204020303" pitchFamily="34" charset="-79"/>
                <a:cs typeface="Futura Medium" panose="020B0602020204020303" pitchFamily="34" charset="-79"/>
              </a:rPr>
              <a:t>development history</a:t>
            </a:r>
            <a:r>
              <a:rPr kumimoji="1" lang="en-US" altLang="zh-CN" b="0" dirty="0"/>
              <a:t>:</a:t>
            </a:r>
            <a:r>
              <a:rPr kumimoji="1" lang="zh-CN" altLang="en-US" b="0" dirty="0"/>
              <a:t> </a:t>
            </a:r>
            <a:r>
              <a:rPr kumimoji="1" lang="en-US" altLang="zh-CN" b="0" dirty="0"/>
              <a:t>Stage</a:t>
            </a:r>
            <a:r>
              <a:rPr kumimoji="1" lang="zh-CN" altLang="en-US" b="0" dirty="0"/>
              <a:t> </a:t>
            </a:r>
            <a:r>
              <a:rPr kumimoji="1" lang="en-US" altLang="zh-CN" b="0" dirty="0"/>
              <a:t>I</a:t>
            </a:r>
            <a:r>
              <a:rPr kumimoji="1" lang="zh-CN" altLang="en-US" b="0" dirty="0"/>
              <a:t> </a:t>
            </a:r>
            <a:r>
              <a:rPr lang="zh-CN" altLang="en-US" b="0" dirty="0"/>
              <a:t>朴素的</a:t>
            </a:r>
            <a:r>
              <a:rPr lang="en-US" altLang="zh-CN" b="0" dirty="0"/>
              <a:t>AI</a:t>
            </a:r>
            <a:r>
              <a:rPr lang="zh-CN" altLang="en-US" b="0" dirty="0"/>
              <a:t>编译器</a:t>
            </a:r>
            <a:br>
              <a:rPr lang="zh-CN" altLang="en-US" b="0" dirty="0"/>
            </a:br>
            <a:endParaRPr kumimoji="1" lang="zh-CN" altLang="en-US" b="0" dirty="0">
              <a:latin typeface="Futura Medium" panose="020B0602020204020303" pitchFamily="34" charset="-79"/>
              <a:cs typeface="Futura Medium" panose="020B0602020204020303" pitchFamily="34" charset="-79"/>
            </a:endParaRPr>
          </a:p>
        </p:txBody>
      </p:sp>
      <p:sp>
        <p:nvSpPr>
          <p:cNvPr id="3" name="内容占位符 2">
            <a:extLst>
              <a:ext uri="{FF2B5EF4-FFF2-40B4-BE49-F238E27FC236}">
                <a16:creationId xmlns:a16="http://schemas.microsoft.com/office/drawing/2014/main" id="{BE687FFF-8E75-CA4C-A7EA-FE79B879F5E9}"/>
              </a:ext>
            </a:extLst>
          </p:cNvPr>
          <p:cNvSpPr>
            <a:spLocks noGrp="1"/>
          </p:cNvSpPr>
          <p:nvPr>
            <p:ph sz="half" idx="1"/>
          </p:nvPr>
        </p:nvSpPr>
        <p:spPr>
          <a:xfrm>
            <a:off x="623635" y="1373865"/>
            <a:ext cx="10963473" cy="4608512"/>
          </a:xfrm>
        </p:spPr>
        <p:txBody>
          <a:bodyPr/>
          <a:lstStyle/>
          <a:p>
            <a:pPr>
              <a:lnSpc>
                <a:spcPct val="150000"/>
              </a:lnSpc>
            </a:pPr>
            <a:r>
              <a:rPr lang="en-US" altLang="zh-CN" dirty="0">
                <a:latin typeface="Gill Sans MT" panose="020B0502020104020203" pitchFamily="34" charset="0"/>
              </a:rPr>
              <a:t>TensorFlow</a:t>
            </a:r>
            <a:r>
              <a:rPr lang="zh-CN" altLang="en-US" dirty="0">
                <a:latin typeface="Gill Sans MT" panose="020B0502020104020203" pitchFamily="34" charset="0"/>
              </a:rPr>
              <a:t> 早期版本，基于神经网络的编程模型，主要进行了</a:t>
            </a:r>
            <a:r>
              <a:rPr lang="en-US" altLang="zh-CN" dirty="0">
                <a:latin typeface="Gill Sans MT" panose="020B0502020104020203" pitchFamily="34" charset="0"/>
              </a:rPr>
              <a:t>graph</a:t>
            </a:r>
            <a:r>
              <a:rPr lang="zh-CN" altLang="en-US" dirty="0">
                <a:latin typeface="Gill Sans MT" panose="020B0502020104020203" pitchFamily="34" charset="0"/>
              </a:rPr>
              <a:t> 图和</a:t>
            </a:r>
            <a:r>
              <a:rPr lang="en-US" altLang="zh-CN" dirty="0">
                <a:latin typeface="Gill Sans MT" panose="020B0502020104020203" pitchFamily="34" charset="0"/>
              </a:rPr>
              <a:t>ops</a:t>
            </a:r>
            <a:r>
              <a:rPr lang="zh-CN" altLang="en-US" dirty="0">
                <a:latin typeface="Gill Sans MT" panose="020B0502020104020203" pitchFamily="34" charset="0"/>
              </a:rPr>
              <a:t> 算子两层抽象。</a:t>
            </a:r>
          </a:p>
          <a:p>
            <a:pPr lvl="1">
              <a:lnSpc>
                <a:spcPct val="150000"/>
              </a:lnSpc>
            </a:pPr>
            <a:r>
              <a:rPr lang="zh-CN" altLang="en-US" b="1" dirty="0">
                <a:latin typeface="Gill Sans MT" panose="020B0502020104020203" pitchFamily="34" charset="0"/>
              </a:rPr>
              <a:t>图层：</a:t>
            </a:r>
            <a:r>
              <a:rPr lang="zh-CN" altLang="en-US" dirty="0">
                <a:latin typeface="Gill Sans MT" panose="020B0502020104020203" pitchFamily="34" charset="0"/>
              </a:rPr>
              <a:t>通过声明式的编程方式，以静态图方式执行，执行前进行硬件无关和硬件相关的编译优化。硬件无关的优化，如表达式化简、常量折叠、自动微分等；硬件相关的优化包括算子融合、内存分配等。</a:t>
            </a:r>
          </a:p>
          <a:p>
            <a:pPr lvl="1">
              <a:lnSpc>
                <a:spcPct val="150000"/>
              </a:lnSpc>
            </a:pPr>
            <a:r>
              <a:rPr lang="zh-CN" altLang="en-US" b="1" dirty="0">
                <a:latin typeface="Gill Sans MT" panose="020B0502020104020203" pitchFamily="34" charset="0"/>
              </a:rPr>
              <a:t>算子层：</a:t>
            </a:r>
            <a:r>
              <a:rPr lang="zh-CN" altLang="en-US" dirty="0">
                <a:latin typeface="Gill Sans MT" panose="020B0502020104020203" pitchFamily="34" charset="0"/>
              </a:rPr>
              <a:t>通常采用手写 </a:t>
            </a:r>
            <a:r>
              <a:rPr lang="en-US" altLang="zh-CN" dirty="0">
                <a:latin typeface="Gill Sans MT" panose="020B0502020104020203" pitchFamily="34" charset="0"/>
              </a:rPr>
              <a:t>kernel</a:t>
            </a:r>
            <a:r>
              <a:rPr lang="zh-CN" altLang="en-US" dirty="0">
                <a:latin typeface="Gill Sans MT" panose="020B0502020104020203" pitchFamily="34" charset="0"/>
              </a:rPr>
              <a:t> 的方式，如在 </a:t>
            </a:r>
            <a:r>
              <a:rPr lang="en-US" altLang="zh-CN" dirty="0">
                <a:latin typeface="Gill Sans MT" panose="020B0502020104020203" pitchFamily="34" charset="0"/>
              </a:rPr>
              <a:t>NVIDIA</a:t>
            </a:r>
            <a:r>
              <a:rPr lang="zh-CN" altLang="en-US" dirty="0">
                <a:latin typeface="Gill Sans MT" panose="020B0502020104020203" pitchFamily="34" charset="0"/>
              </a:rPr>
              <a:t> </a:t>
            </a:r>
            <a:r>
              <a:rPr lang="en-US" altLang="zh-CN" dirty="0">
                <a:latin typeface="Gill Sans MT" panose="020B0502020104020203" pitchFamily="34" charset="0"/>
              </a:rPr>
              <a:t>GPU</a:t>
            </a:r>
            <a:r>
              <a:rPr lang="zh-CN" altLang="en-US" dirty="0">
                <a:latin typeface="Gill Sans MT" panose="020B0502020104020203" pitchFamily="34" charset="0"/>
              </a:rPr>
              <a:t> 上基于 </a:t>
            </a:r>
            <a:r>
              <a:rPr lang="en-US" altLang="zh-CN" dirty="0">
                <a:latin typeface="Gill Sans MT" panose="020B0502020104020203" pitchFamily="34" charset="0"/>
              </a:rPr>
              <a:t>CUDA</a:t>
            </a:r>
            <a:r>
              <a:rPr lang="zh-CN" altLang="en-US" dirty="0">
                <a:latin typeface="Gill Sans MT" panose="020B0502020104020203" pitchFamily="34" charset="0"/>
              </a:rPr>
              <a:t> </a:t>
            </a:r>
            <a:r>
              <a:rPr lang="en-US" altLang="zh-CN" dirty="0">
                <a:latin typeface="Gill Sans MT" panose="020B0502020104020203" pitchFamily="34" charset="0"/>
              </a:rPr>
              <a:t>kernel</a:t>
            </a:r>
            <a:r>
              <a:rPr lang="zh-CN" altLang="en-US" dirty="0">
                <a:latin typeface="Gill Sans MT" panose="020B0502020104020203" pitchFamily="34" charset="0"/>
              </a:rPr>
              <a:t> 实现大量的 </a:t>
            </a:r>
            <a:r>
              <a:rPr lang="en-US" altLang="zh-CN" dirty="0">
                <a:latin typeface="Gill Sans MT" panose="020B0502020104020203" pitchFamily="34" charset="0"/>
              </a:rPr>
              <a:t>.cu</a:t>
            </a:r>
            <a:r>
              <a:rPr lang="zh-CN" altLang="en-US" dirty="0">
                <a:latin typeface="Gill Sans MT" panose="020B0502020104020203" pitchFamily="34" charset="0"/>
              </a:rPr>
              <a:t> 算子或者依赖于 </a:t>
            </a:r>
            <a:r>
              <a:rPr lang="en-US" altLang="zh-CN" dirty="0">
                <a:latin typeface="Gill Sans MT" panose="020B0502020104020203" pitchFamily="34" charset="0"/>
              </a:rPr>
              <a:t>CuDNN</a:t>
            </a:r>
            <a:r>
              <a:rPr lang="zh-CN" altLang="en-US" dirty="0">
                <a:latin typeface="Gill Sans MT" panose="020B0502020104020203" pitchFamily="34" charset="0"/>
              </a:rPr>
              <a:t> 算子优化库。</a:t>
            </a:r>
          </a:p>
        </p:txBody>
      </p:sp>
      <p:pic>
        <p:nvPicPr>
          <p:cNvPr id="4" name="图片 3">
            <a:extLst>
              <a:ext uri="{FF2B5EF4-FFF2-40B4-BE49-F238E27FC236}">
                <a16:creationId xmlns:a16="http://schemas.microsoft.com/office/drawing/2014/main" id="{5A50CC5E-76D9-BC46-B4E5-2B65DB98C8B5}"/>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rot="16200000">
            <a:off x="7562086" y="3477464"/>
            <a:ext cx="2464132" cy="2943269"/>
          </a:xfrm>
          <a:prstGeom prst="rect">
            <a:avLst/>
          </a:prstGeom>
        </p:spPr>
      </p:pic>
      <p:pic>
        <p:nvPicPr>
          <p:cNvPr id="5" name="图片 4">
            <a:extLst>
              <a:ext uri="{FF2B5EF4-FFF2-40B4-BE49-F238E27FC236}">
                <a16:creationId xmlns:a16="http://schemas.microsoft.com/office/drawing/2014/main" id="{013B2041-90BB-4A42-A1B3-1C97CAF2BCF2}"/>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489869" y="3678121"/>
            <a:ext cx="3990653" cy="2541953"/>
          </a:xfrm>
          <a:prstGeom prst="rect">
            <a:avLst/>
          </a:prstGeom>
        </p:spPr>
      </p:pic>
    </p:spTree>
    <p:extLst>
      <p:ext uri="{BB962C8B-B14F-4D97-AF65-F5344CB8AC3E}">
        <p14:creationId xmlns:p14="http://schemas.microsoft.com/office/powerpoint/2010/main" val="1617998508"/>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15A3E6-EC20-534D-96D3-83B73F85320D}"/>
              </a:ext>
            </a:extLst>
          </p:cNvPr>
          <p:cNvSpPr>
            <a:spLocks noGrp="1"/>
          </p:cNvSpPr>
          <p:nvPr>
            <p:ph type="title"/>
          </p:nvPr>
        </p:nvSpPr>
        <p:spPr/>
        <p:txBody>
          <a:bodyPr/>
          <a:lstStyle/>
          <a:p>
            <a:r>
              <a:rPr kumimoji="1" lang="en-US" altLang="zh-CN" b="0" dirty="0"/>
              <a:t>development history:</a:t>
            </a:r>
            <a:r>
              <a:rPr kumimoji="1" lang="zh-CN" altLang="en-US" b="0" dirty="0"/>
              <a:t> </a:t>
            </a:r>
            <a:r>
              <a:rPr kumimoji="1" lang="en-US" altLang="zh-CN" b="0" dirty="0"/>
              <a:t>Stage</a:t>
            </a:r>
            <a:r>
              <a:rPr kumimoji="1" lang="zh-CN" altLang="en-US" b="0" dirty="0"/>
              <a:t> </a:t>
            </a:r>
            <a:r>
              <a:rPr kumimoji="1" lang="en-US" altLang="zh-CN" b="0" dirty="0"/>
              <a:t>I</a:t>
            </a:r>
            <a:r>
              <a:rPr kumimoji="1" lang="zh-CN" altLang="en-US" b="0" dirty="0"/>
              <a:t> </a:t>
            </a:r>
            <a:r>
              <a:rPr lang="zh-CN" altLang="en-US" b="0" dirty="0"/>
              <a:t>朴素的</a:t>
            </a:r>
            <a:r>
              <a:rPr lang="en-US" altLang="zh-CN" b="0" dirty="0"/>
              <a:t>AI</a:t>
            </a:r>
            <a:r>
              <a:rPr lang="zh-CN" altLang="en-US" b="0" dirty="0"/>
              <a:t>编译器</a:t>
            </a:r>
            <a:endParaRPr kumimoji="1" lang="zh-CN" altLang="en-US" dirty="0">
              <a:latin typeface="Futura Medium" panose="020B0602020204020303" pitchFamily="34" charset="-79"/>
              <a:cs typeface="Futura Medium" panose="020B0602020204020303" pitchFamily="34" charset="-79"/>
            </a:endParaRPr>
          </a:p>
        </p:txBody>
      </p:sp>
      <p:sp>
        <p:nvSpPr>
          <p:cNvPr id="3" name="内容占位符 2">
            <a:extLst>
              <a:ext uri="{FF2B5EF4-FFF2-40B4-BE49-F238E27FC236}">
                <a16:creationId xmlns:a16="http://schemas.microsoft.com/office/drawing/2014/main" id="{BE687FFF-8E75-CA4C-A7EA-FE79B879F5E9}"/>
              </a:ext>
            </a:extLst>
          </p:cNvPr>
          <p:cNvSpPr>
            <a:spLocks noGrp="1"/>
          </p:cNvSpPr>
          <p:nvPr>
            <p:ph sz="half" idx="1"/>
          </p:nvPr>
        </p:nvSpPr>
        <p:spPr>
          <a:xfrm>
            <a:off x="623635" y="1373865"/>
            <a:ext cx="10963473" cy="4608512"/>
          </a:xfrm>
        </p:spPr>
        <p:txBody>
          <a:bodyPr/>
          <a:lstStyle/>
          <a:p>
            <a:pPr>
              <a:lnSpc>
                <a:spcPct val="150000"/>
              </a:lnSpc>
            </a:pPr>
            <a:r>
              <a:rPr lang="en-US" altLang="zh-CN" dirty="0">
                <a:latin typeface="Gill Sans MT" panose="020B0502020104020203" pitchFamily="34" charset="0"/>
              </a:rPr>
              <a:t>TensorFlow</a:t>
            </a:r>
            <a:r>
              <a:rPr lang="zh-CN" altLang="en-US" dirty="0">
                <a:latin typeface="Gill Sans MT" panose="020B0502020104020203" pitchFamily="34" charset="0"/>
              </a:rPr>
              <a:t> 早期版本，基于神经网络的编程模型，主要进行了</a:t>
            </a:r>
            <a:r>
              <a:rPr lang="en-US" altLang="zh-CN" dirty="0">
                <a:latin typeface="Gill Sans MT" panose="020B0502020104020203" pitchFamily="34" charset="0"/>
              </a:rPr>
              <a:t>graph</a:t>
            </a:r>
            <a:r>
              <a:rPr lang="zh-CN" altLang="en-US" dirty="0">
                <a:latin typeface="Gill Sans MT" panose="020B0502020104020203" pitchFamily="34" charset="0"/>
              </a:rPr>
              <a:t> 图和</a:t>
            </a:r>
            <a:r>
              <a:rPr lang="en-US" altLang="zh-CN" dirty="0">
                <a:latin typeface="Gill Sans MT" panose="020B0502020104020203" pitchFamily="34" charset="0"/>
              </a:rPr>
              <a:t>ops</a:t>
            </a:r>
            <a:r>
              <a:rPr lang="zh-CN" altLang="en-US" dirty="0">
                <a:latin typeface="Gill Sans MT" panose="020B0502020104020203" pitchFamily="34" charset="0"/>
              </a:rPr>
              <a:t> 算子两层抽象。</a:t>
            </a:r>
          </a:p>
          <a:p>
            <a:pPr lvl="1">
              <a:lnSpc>
                <a:spcPct val="150000"/>
              </a:lnSpc>
            </a:pPr>
            <a:r>
              <a:rPr lang="zh-CN" altLang="en-US" b="1" dirty="0">
                <a:latin typeface="Gill Sans MT" panose="020B0502020104020203" pitchFamily="34" charset="0"/>
              </a:rPr>
              <a:t>图层：</a:t>
            </a:r>
            <a:r>
              <a:rPr lang="zh-CN" altLang="en-US" dirty="0">
                <a:latin typeface="Gill Sans MT" panose="020B0502020104020203" pitchFamily="34" charset="0"/>
              </a:rPr>
              <a:t>通过</a:t>
            </a:r>
            <a:r>
              <a:rPr lang="zh-CN" altLang="en-US" u="sng" dirty="0">
                <a:highlight>
                  <a:srgbClr val="FFFF00"/>
                </a:highlight>
                <a:latin typeface="Gill Sans MT" panose="020B0502020104020203" pitchFamily="34" charset="0"/>
              </a:rPr>
              <a:t>声明式的编程方式，以静态图方式执行</a:t>
            </a:r>
            <a:r>
              <a:rPr lang="zh-CN" altLang="en-US" dirty="0">
                <a:latin typeface="Gill Sans MT" panose="020B0502020104020203" pitchFamily="34" charset="0"/>
              </a:rPr>
              <a:t>，执行前进行硬件无关和硬件相关的编译优化。硬件无关的优化，如表达式化简、常量折叠、自动微分等；硬件相关的优化包括算子融合、内存分配等。</a:t>
            </a:r>
          </a:p>
          <a:p>
            <a:pPr lvl="1">
              <a:lnSpc>
                <a:spcPct val="150000"/>
              </a:lnSpc>
            </a:pPr>
            <a:r>
              <a:rPr lang="zh-CN" altLang="en-US" b="1" dirty="0">
                <a:latin typeface="Gill Sans MT" panose="020B0502020104020203" pitchFamily="34" charset="0"/>
              </a:rPr>
              <a:t>算子层：</a:t>
            </a:r>
            <a:r>
              <a:rPr lang="zh-CN" altLang="en-US" dirty="0">
                <a:latin typeface="Gill Sans MT" panose="020B0502020104020203" pitchFamily="34" charset="0"/>
              </a:rPr>
              <a:t>通常采用手写 </a:t>
            </a:r>
            <a:r>
              <a:rPr lang="en-US" altLang="zh-CN" dirty="0">
                <a:latin typeface="Gill Sans MT" panose="020B0502020104020203" pitchFamily="34" charset="0"/>
              </a:rPr>
              <a:t>kernel</a:t>
            </a:r>
            <a:r>
              <a:rPr lang="zh-CN" altLang="en-US" dirty="0">
                <a:latin typeface="Gill Sans MT" panose="020B0502020104020203" pitchFamily="34" charset="0"/>
              </a:rPr>
              <a:t> 的方式，如在 </a:t>
            </a:r>
            <a:r>
              <a:rPr lang="en-US" altLang="zh-CN" dirty="0">
                <a:latin typeface="Gill Sans MT" panose="020B0502020104020203" pitchFamily="34" charset="0"/>
              </a:rPr>
              <a:t>NVIDIA</a:t>
            </a:r>
            <a:r>
              <a:rPr lang="zh-CN" altLang="en-US" dirty="0">
                <a:latin typeface="Gill Sans MT" panose="020B0502020104020203" pitchFamily="34" charset="0"/>
              </a:rPr>
              <a:t> </a:t>
            </a:r>
            <a:r>
              <a:rPr lang="en-US" altLang="zh-CN" dirty="0">
                <a:latin typeface="Gill Sans MT" panose="020B0502020104020203" pitchFamily="34" charset="0"/>
              </a:rPr>
              <a:t>GPU</a:t>
            </a:r>
            <a:r>
              <a:rPr lang="zh-CN" altLang="en-US" dirty="0">
                <a:latin typeface="Gill Sans MT" panose="020B0502020104020203" pitchFamily="34" charset="0"/>
              </a:rPr>
              <a:t> 上基于 </a:t>
            </a:r>
            <a:r>
              <a:rPr lang="en-US" altLang="zh-CN" dirty="0">
                <a:latin typeface="Gill Sans MT" panose="020B0502020104020203" pitchFamily="34" charset="0"/>
              </a:rPr>
              <a:t>CUDA</a:t>
            </a:r>
            <a:r>
              <a:rPr lang="zh-CN" altLang="en-US" dirty="0">
                <a:latin typeface="Gill Sans MT" panose="020B0502020104020203" pitchFamily="34" charset="0"/>
              </a:rPr>
              <a:t> </a:t>
            </a:r>
            <a:r>
              <a:rPr lang="en-US" altLang="zh-CN" dirty="0">
                <a:latin typeface="Gill Sans MT" panose="020B0502020104020203" pitchFamily="34" charset="0"/>
              </a:rPr>
              <a:t>kernel</a:t>
            </a:r>
            <a:r>
              <a:rPr lang="zh-CN" altLang="en-US" dirty="0">
                <a:latin typeface="Gill Sans MT" panose="020B0502020104020203" pitchFamily="34" charset="0"/>
              </a:rPr>
              <a:t> 实现大量的 </a:t>
            </a:r>
            <a:r>
              <a:rPr lang="en-US" altLang="zh-CN" dirty="0">
                <a:latin typeface="Gill Sans MT" panose="020B0502020104020203" pitchFamily="34" charset="0"/>
              </a:rPr>
              <a:t>.cu</a:t>
            </a:r>
            <a:r>
              <a:rPr lang="zh-CN" altLang="en-US" dirty="0">
                <a:latin typeface="Gill Sans MT" panose="020B0502020104020203" pitchFamily="34" charset="0"/>
              </a:rPr>
              <a:t> 算子或者依赖于 </a:t>
            </a:r>
            <a:r>
              <a:rPr lang="en-US" altLang="zh-CN" dirty="0">
                <a:latin typeface="Gill Sans MT" panose="020B0502020104020203" pitchFamily="34" charset="0"/>
              </a:rPr>
              <a:t>CuDNN</a:t>
            </a:r>
            <a:r>
              <a:rPr lang="zh-CN" altLang="en-US" dirty="0">
                <a:latin typeface="Gill Sans MT" panose="020B0502020104020203" pitchFamily="34" charset="0"/>
              </a:rPr>
              <a:t> 算子优化库。</a:t>
            </a:r>
          </a:p>
        </p:txBody>
      </p:sp>
      <p:pic>
        <p:nvPicPr>
          <p:cNvPr id="7" name="图片 6">
            <a:extLst>
              <a:ext uri="{FF2B5EF4-FFF2-40B4-BE49-F238E27FC236}">
                <a16:creationId xmlns:a16="http://schemas.microsoft.com/office/drawing/2014/main" id="{693D1603-4A99-4C4C-B8E8-0428D09AA64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2"/>
          <a:stretch/>
        </p:blipFill>
        <p:spPr>
          <a:xfrm>
            <a:off x="2458286" y="3826618"/>
            <a:ext cx="7294167" cy="1827991"/>
          </a:xfrm>
          <a:prstGeom prst="rect">
            <a:avLst/>
          </a:prstGeom>
        </p:spPr>
      </p:pic>
      <p:sp>
        <p:nvSpPr>
          <p:cNvPr id="8" name="矩形 7">
            <a:extLst>
              <a:ext uri="{FF2B5EF4-FFF2-40B4-BE49-F238E27FC236}">
                <a16:creationId xmlns:a16="http://schemas.microsoft.com/office/drawing/2014/main" id="{A59E5715-4893-5046-8BC0-FFFB9CF0AE17}"/>
              </a:ext>
            </a:extLst>
          </p:cNvPr>
          <p:cNvSpPr/>
          <p:nvPr/>
        </p:nvSpPr>
        <p:spPr>
          <a:xfrm>
            <a:off x="3057370" y="5759714"/>
            <a:ext cx="6096000" cy="369332"/>
          </a:xfrm>
          <a:prstGeom prst="rect">
            <a:avLst/>
          </a:prstGeom>
        </p:spPr>
        <p:txBody>
          <a:bodyPr>
            <a:spAutoFit/>
          </a:bodyPr>
          <a:lstStyle/>
          <a:p>
            <a:pPr algn="ctr"/>
            <a:r>
              <a:rPr lang="en-US" altLang="zh-CN" dirty="0">
                <a:solidFill>
                  <a:srgbClr val="00FA00"/>
                </a:solidFill>
                <a:latin typeface="Gill Sans MT" panose="020B0502020104020203" pitchFamily="34" charset="0"/>
              </a:rPr>
              <a:t>https://</a:t>
            </a:r>
            <a:r>
              <a:rPr lang="en-US" altLang="zh-CN" dirty="0" err="1">
                <a:solidFill>
                  <a:srgbClr val="00FA00"/>
                </a:solidFill>
                <a:latin typeface="Gill Sans MT" panose="020B0502020104020203" pitchFamily="34" charset="0"/>
              </a:rPr>
              <a:t>www.bilibili.com</a:t>
            </a:r>
            <a:r>
              <a:rPr lang="en-US" altLang="zh-CN" dirty="0">
                <a:solidFill>
                  <a:srgbClr val="00FA00"/>
                </a:solidFill>
                <a:latin typeface="Gill Sans MT" panose="020B0502020104020203" pitchFamily="34" charset="0"/>
              </a:rPr>
              <a:t>/video/BV1gR4y1o7WT/</a:t>
            </a:r>
            <a:endParaRPr lang="zh-CN" altLang="en-US" dirty="0">
              <a:solidFill>
                <a:srgbClr val="00FA00"/>
              </a:solidFill>
              <a:latin typeface="Gill Sans MT" panose="020B0502020104020203" pitchFamily="34" charset="0"/>
            </a:endParaRPr>
          </a:p>
        </p:txBody>
      </p:sp>
    </p:spTree>
    <p:extLst>
      <p:ext uri="{BB962C8B-B14F-4D97-AF65-F5344CB8AC3E}">
        <p14:creationId xmlns:p14="http://schemas.microsoft.com/office/powerpoint/2010/main" val="1553613578"/>
      </p:ext>
    </p:extLst>
  </p:cSld>
  <p:clrMapOvr>
    <a:masterClrMapping/>
  </p:clrMapOvr>
  <mc:AlternateContent xmlns:mc="http://schemas.openxmlformats.org/markup-compatibility/2006" xmlns:p159="http://schemas.microsoft.com/office/powerpoint/2015/09/main">
    <mc:Choice Requires="p159">
      <p:transition spd="slow" advClick="0">
        <p159:morph option="byObject"/>
      </p:transition>
    </mc:Choice>
    <mc:Fallback xmlns="">
      <p:transition spd="slow" advClick="0">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29694</TotalTime>
  <Words>1633</Words>
  <Application>Microsoft Macintosh PowerPoint</Application>
  <PresentationFormat>自定义</PresentationFormat>
  <Paragraphs>111</Paragraphs>
  <Slides>29</Slides>
  <Notes>1</Notes>
  <HiddenSlides>0</HiddenSlides>
  <MMClips>0</MMClips>
  <ScaleCrop>false</ScaleCrop>
  <HeadingPairs>
    <vt:vector size="6" baseType="variant">
      <vt:variant>
        <vt:lpstr>已用的字体</vt:lpstr>
      </vt:variant>
      <vt:variant>
        <vt:i4>13</vt:i4>
      </vt:variant>
      <vt:variant>
        <vt:lpstr>主题</vt:lpstr>
      </vt:variant>
      <vt:variant>
        <vt:i4>6</vt:i4>
      </vt:variant>
      <vt:variant>
        <vt:lpstr>幻灯片标题</vt:lpstr>
      </vt:variant>
      <vt:variant>
        <vt:i4>29</vt:i4>
      </vt:variant>
    </vt:vector>
  </HeadingPairs>
  <TitlesOfParts>
    <vt:vector size="48" baseType="lpstr">
      <vt:lpstr>黑体</vt:lpstr>
      <vt:lpstr>华文细黑</vt:lpstr>
      <vt:lpstr>微软雅黑</vt:lpstr>
      <vt:lpstr>微软雅黑</vt:lpstr>
      <vt:lpstr>FrutigerNext LT Bold</vt:lpstr>
      <vt:lpstr>FrutigerNext LT Light</vt:lpstr>
      <vt:lpstr>FrutigerNext LT Medium</vt:lpstr>
      <vt:lpstr>GEETYPE-SkyGB-Flash Reguar</vt:lpstr>
      <vt:lpstr>Arial</vt:lpstr>
      <vt:lpstr>Calibri</vt:lpstr>
      <vt:lpstr>Futura Medium</vt:lpstr>
      <vt:lpstr>Gill Sans MT</vt:lpstr>
      <vt:lpstr>Wingdings</vt:lpstr>
      <vt:lpstr>Title1</vt:lpstr>
      <vt:lpstr>Title2</vt:lpstr>
      <vt:lpstr>content01</vt:lpstr>
      <vt:lpstr>Content02</vt:lpstr>
      <vt:lpstr>code01</vt:lpstr>
      <vt:lpstr>Thankyou</vt:lpstr>
      <vt:lpstr>AI编译器系列</vt:lpstr>
      <vt:lpstr>PowerPoint 演示文稿</vt:lpstr>
      <vt:lpstr>PowerPoint 演示文稿</vt:lpstr>
      <vt:lpstr>PowerPoint 演示文稿</vt:lpstr>
      <vt:lpstr>Question?</vt:lpstr>
      <vt:lpstr>What is AI Compiler?</vt:lpstr>
      <vt:lpstr>development history</vt:lpstr>
      <vt:lpstr>development history: Stage I 朴素的AI编译器 </vt:lpstr>
      <vt:lpstr>development history: Stage I 朴素的AI编译器</vt:lpstr>
      <vt:lpstr>development history: Stage I 朴素的AI编译器</vt:lpstr>
      <vt:lpstr>development history: Stage I 朴素的AI编译器</vt:lpstr>
      <vt:lpstr>development history: Stage II 专用的AI编译器</vt:lpstr>
      <vt:lpstr>development history: Stage II 专用的AI编译器</vt:lpstr>
      <vt:lpstr>development history: Stage II 专用的AI编译器</vt:lpstr>
      <vt:lpstr>development history: Stage II 专用的AI编译器</vt:lpstr>
      <vt:lpstr>development history: Stage III 通用AI编译器</vt:lpstr>
      <vt:lpstr>What is AI Compiler?</vt:lpstr>
      <vt:lpstr>At what stage?</vt:lpstr>
      <vt:lpstr>Question?</vt:lpstr>
      <vt:lpstr>PowerPoint 演示文稿</vt:lpstr>
      <vt:lpstr>development history: Stage II 专用的AI编译器</vt:lpstr>
      <vt:lpstr>What is AI Compiler?</vt:lpstr>
      <vt:lpstr>IR 中间表达</vt:lpstr>
      <vt:lpstr>Frontend 前端优化</vt:lpstr>
      <vt:lpstr>Backend 后端优化</vt:lpstr>
      <vt:lpstr>What is AI Compiler?</vt:lpstr>
      <vt:lpstr>Summary</vt:lpstr>
      <vt:lpstr>PowerPoint 演示文稿</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4646</cp:revision>
  <dcterms:created xsi:type="dcterms:W3CDTF">2015-01-14T10:38:57Z</dcterms:created>
  <dcterms:modified xsi:type="dcterms:W3CDTF">2022-12-04T03:05:23Z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